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256" r:id="rId68"/>
    <p:sldId id="323" r:id="rId6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F7CF0991-A19A-4CC3-8872-115931F6946D}" type="datetimeFigureOut">
              <a:rPr lang="pt-BR" smtClean="0"/>
              <a:t>01/10/2018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5AAA8B55-0B1E-487E-B7FA-A3DEC0309C7F}" type="slidenum">
              <a:rPr lang="pt-BR" smtClean="0"/>
              <a:t>‹nº›</a:t>
            </a:fld>
            <a:endParaRPr lang="pt-BR"/>
          </a:p>
        </p:txBody>
      </p:sp>
    </p:spTree>
    <p:extLst>
      <p:ext uri="{BB962C8B-B14F-4D97-AF65-F5344CB8AC3E}">
        <p14:creationId xmlns:p14="http://schemas.microsoft.com/office/powerpoint/2010/main" val="3798574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F7CF0991-A19A-4CC3-8872-115931F6946D}" type="datetimeFigureOut">
              <a:rPr lang="pt-BR" smtClean="0"/>
              <a:t>01/10/2018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5AAA8B55-0B1E-487E-B7FA-A3DEC0309C7F}" type="slidenum">
              <a:rPr lang="pt-BR" smtClean="0"/>
              <a:t>‹nº›</a:t>
            </a:fld>
            <a:endParaRPr lang="pt-BR"/>
          </a:p>
        </p:txBody>
      </p:sp>
    </p:spTree>
    <p:extLst>
      <p:ext uri="{BB962C8B-B14F-4D97-AF65-F5344CB8AC3E}">
        <p14:creationId xmlns:p14="http://schemas.microsoft.com/office/powerpoint/2010/main" val="616386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484784"/>
            <a:ext cx="2057400" cy="4641379"/>
          </a:xfrm>
        </p:spPr>
        <p:txBody>
          <a:bodyPr vert="eaVert"/>
          <a:lstStyle/>
          <a:p>
            <a:r>
              <a:rPr lang="pt-BR" dirty="0" smtClean="0"/>
              <a:t>Clique para editar o título mestre</a:t>
            </a:r>
            <a:endParaRPr lang="pt-BR" dirty="0"/>
          </a:p>
        </p:txBody>
      </p:sp>
      <p:sp>
        <p:nvSpPr>
          <p:cNvPr id="3" name="Espaço Reservado para Texto Vertical 2"/>
          <p:cNvSpPr>
            <a:spLocks noGrp="1"/>
          </p:cNvSpPr>
          <p:nvPr>
            <p:ph type="body" orient="vert" idx="1"/>
          </p:nvPr>
        </p:nvSpPr>
        <p:spPr>
          <a:xfrm>
            <a:off x="457200" y="1484784"/>
            <a:ext cx="6019800" cy="4641379"/>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F7CF0991-A19A-4CC3-8872-115931F6946D}" type="datetimeFigureOut">
              <a:rPr lang="pt-BR" smtClean="0"/>
              <a:t>01/10/2018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5AAA8B55-0B1E-487E-B7FA-A3DEC0309C7F}" type="slidenum">
              <a:rPr lang="pt-BR" smtClean="0"/>
              <a:t>‹nº›</a:t>
            </a:fld>
            <a:endParaRPr lang="pt-BR"/>
          </a:p>
        </p:txBody>
      </p:sp>
    </p:spTree>
    <p:extLst>
      <p:ext uri="{BB962C8B-B14F-4D97-AF65-F5344CB8AC3E}">
        <p14:creationId xmlns:p14="http://schemas.microsoft.com/office/powerpoint/2010/main" val="2605784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F7CF0991-A19A-4CC3-8872-115931F6946D}" type="datetimeFigureOut">
              <a:rPr lang="pt-BR" smtClean="0"/>
              <a:t>01/10/2018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5AAA8B55-0B1E-487E-B7FA-A3DEC0309C7F}" type="slidenum">
              <a:rPr lang="pt-BR" smtClean="0"/>
              <a:t>‹nº›</a:t>
            </a:fld>
            <a:endParaRPr lang="pt-BR"/>
          </a:p>
        </p:txBody>
      </p:sp>
    </p:spTree>
    <p:extLst>
      <p:ext uri="{BB962C8B-B14F-4D97-AF65-F5344CB8AC3E}">
        <p14:creationId xmlns:p14="http://schemas.microsoft.com/office/powerpoint/2010/main" val="153952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F7CF0991-A19A-4CC3-8872-115931F6946D}" type="datetimeFigureOut">
              <a:rPr lang="pt-BR" smtClean="0"/>
              <a:t>01/10/2018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5AAA8B55-0B1E-487E-B7FA-A3DEC0309C7F}" type="slidenum">
              <a:rPr lang="pt-BR" smtClean="0"/>
              <a:t>‹nº›</a:t>
            </a:fld>
            <a:endParaRPr lang="pt-BR"/>
          </a:p>
        </p:txBody>
      </p:sp>
    </p:spTree>
    <p:extLst>
      <p:ext uri="{BB962C8B-B14F-4D97-AF65-F5344CB8AC3E}">
        <p14:creationId xmlns:p14="http://schemas.microsoft.com/office/powerpoint/2010/main" val="1241844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2636912"/>
            <a:ext cx="4038600" cy="3489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Conteúdo 3"/>
          <p:cNvSpPr>
            <a:spLocks noGrp="1"/>
          </p:cNvSpPr>
          <p:nvPr>
            <p:ph sz="half" idx="2"/>
          </p:nvPr>
        </p:nvSpPr>
        <p:spPr>
          <a:xfrm>
            <a:off x="4648200" y="2636912"/>
            <a:ext cx="4038600" cy="34892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F7CF0991-A19A-4CC3-8872-115931F6946D}" type="datetimeFigureOut">
              <a:rPr lang="pt-BR" smtClean="0"/>
              <a:t>01/10/2018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5AAA8B55-0B1E-487E-B7FA-A3DEC0309C7F}" type="slidenum">
              <a:rPr lang="pt-BR" smtClean="0"/>
              <a:t>‹nº›</a:t>
            </a:fld>
            <a:endParaRPr lang="pt-BR"/>
          </a:p>
        </p:txBody>
      </p:sp>
    </p:spTree>
    <p:extLst>
      <p:ext uri="{BB962C8B-B14F-4D97-AF65-F5344CB8AC3E}">
        <p14:creationId xmlns:p14="http://schemas.microsoft.com/office/powerpoint/2010/main" val="63731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263691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dirty="0" smtClean="0"/>
              <a:t>Clique para editar o texto mestre</a:t>
            </a:r>
          </a:p>
        </p:txBody>
      </p:sp>
      <p:sp>
        <p:nvSpPr>
          <p:cNvPr id="4" name="Espaço Reservado para Conteúdo 3"/>
          <p:cNvSpPr>
            <a:spLocks noGrp="1"/>
          </p:cNvSpPr>
          <p:nvPr>
            <p:ph sz="half" idx="2"/>
          </p:nvPr>
        </p:nvSpPr>
        <p:spPr>
          <a:xfrm>
            <a:off x="457200" y="3284985"/>
            <a:ext cx="4040188" cy="284117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5" name="Espaço Reservado para Texto 4"/>
          <p:cNvSpPr>
            <a:spLocks noGrp="1"/>
          </p:cNvSpPr>
          <p:nvPr>
            <p:ph type="body" sz="quarter" idx="3"/>
          </p:nvPr>
        </p:nvSpPr>
        <p:spPr>
          <a:xfrm>
            <a:off x="4645025" y="263691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3284985"/>
            <a:ext cx="4041775" cy="284117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Espaço Reservado para Data 6"/>
          <p:cNvSpPr>
            <a:spLocks noGrp="1"/>
          </p:cNvSpPr>
          <p:nvPr>
            <p:ph type="dt" sz="half" idx="10"/>
          </p:nvPr>
        </p:nvSpPr>
        <p:spPr/>
        <p:txBody>
          <a:bodyPr/>
          <a:lstStyle/>
          <a:p>
            <a:fld id="{F7CF0991-A19A-4CC3-8872-115931F6946D}" type="datetimeFigureOut">
              <a:rPr lang="pt-BR" smtClean="0"/>
              <a:t>01/10/2018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5AAA8B55-0B1E-487E-B7FA-A3DEC0309C7F}" type="slidenum">
              <a:rPr lang="pt-BR" smtClean="0"/>
              <a:t>‹nº›</a:t>
            </a:fld>
            <a:endParaRPr lang="pt-BR"/>
          </a:p>
        </p:txBody>
      </p:sp>
    </p:spTree>
    <p:extLst>
      <p:ext uri="{BB962C8B-B14F-4D97-AF65-F5344CB8AC3E}">
        <p14:creationId xmlns:p14="http://schemas.microsoft.com/office/powerpoint/2010/main" val="1294752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852936"/>
            <a:ext cx="8229600" cy="1143000"/>
          </a:xfrm>
        </p:spPr>
        <p:txBody>
          <a:bodyPr/>
          <a:lstStyle/>
          <a:p>
            <a:r>
              <a:rPr lang="pt-BR" dirty="0" smtClean="0"/>
              <a:t>Clique para editar o título mestre</a:t>
            </a:r>
            <a:endParaRPr lang="pt-BR" dirty="0"/>
          </a:p>
        </p:txBody>
      </p:sp>
      <p:sp>
        <p:nvSpPr>
          <p:cNvPr id="3" name="Espaço Reservado para Data 2"/>
          <p:cNvSpPr>
            <a:spLocks noGrp="1"/>
          </p:cNvSpPr>
          <p:nvPr>
            <p:ph type="dt" sz="half" idx="10"/>
          </p:nvPr>
        </p:nvSpPr>
        <p:spPr/>
        <p:txBody>
          <a:bodyPr/>
          <a:lstStyle/>
          <a:p>
            <a:fld id="{F7CF0991-A19A-4CC3-8872-115931F6946D}" type="datetimeFigureOut">
              <a:rPr lang="pt-BR" smtClean="0"/>
              <a:t>01/10/2018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5AAA8B55-0B1E-487E-B7FA-A3DEC0309C7F}" type="slidenum">
              <a:rPr lang="pt-BR" smtClean="0"/>
              <a:t>‹nº›</a:t>
            </a:fld>
            <a:endParaRPr lang="pt-BR"/>
          </a:p>
        </p:txBody>
      </p:sp>
    </p:spTree>
    <p:extLst>
      <p:ext uri="{BB962C8B-B14F-4D97-AF65-F5344CB8AC3E}">
        <p14:creationId xmlns:p14="http://schemas.microsoft.com/office/powerpoint/2010/main" val="3885545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F7CF0991-A19A-4CC3-8872-115931F6946D}" type="datetimeFigureOut">
              <a:rPr lang="pt-BR" smtClean="0"/>
              <a:t>01/10/2018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5AAA8B55-0B1E-487E-B7FA-A3DEC0309C7F}" type="slidenum">
              <a:rPr lang="pt-BR" smtClean="0"/>
              <a:t>‹nº›</a:t>
            </a:fld>
            <a:endParaRPr lang="pt-BR"/>
          </a:p>
        </p:txBody>
      </p:sp>
    </p:spTree>
    <p:extLst>
      <p:ext uri="{BB962C8B-B14F-4D97-AF65-F5344CB8AC3E}">
        <p14:creationId xmlns:p14="http://schemas.microsoft.com/office/powerpoint/2010/main" val="283604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1484784"/>
            <a:ext cx="3008313" cy="1162050"/>
          </a:xfrm>
        </p:spPr>
        <p:txBody>
          <a:bodyPr anchor="b"/>
          <a:lstStyle>
            <a:lvl1pPr algn="l">
              <a:defRPr sz="2000" b="1"/>
            </a:lvl1pPr>
          </a:lstStyle>
          <a:p>
            <a:r>
              <a:rPr lang="pt-BR" dirty="0" smtClean="0"/>
              <a:t>Clique para editar o título mestre</a:t>
            </a:r>
            <a:endParaRPr lang="pt-BR" dirty="0"/>
          </a:p>
        </p:txBody>
      </p:sp>
      <p:sp>
        <p:nvSpPr>
          <p:cNvPr id="3" name="Espaço Reservado para Conteúdo 2"/>
          <p:cNvSpPr>
            <a:spLocks noGrp="1"/>
          </p:cNvSpPr>
          <p:nvPr>
            <p:ph idx="1"/>
          </p:nvPr>
        </p:nvSpPr>
        <p:spPr>
          <a:xfrm>
            <a:off x="3575050" y="1484784"/>
            <a:ext cx="5111750" cy="464137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2636912"/>
            <a:ext cx="3008313" cy="34892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dirty="0" smtClean="0"/>
              <a:t>Clique para editar o texto mestre</a:t>
            </a:r>
          </a:p>
        </p:txBody>
      </p:sp>
      <p:sp>
        <p:nvSpPr>
          <p:cNvPr id="5" name="Espaço Reservado para Data 4"/>
          <p:cNvSpPr>
            <a:spLocks noGrp="1"/>
          </p:cNvSpPr>
          <p:nvPr>
            <p:ph type="dt" sz="half" idx="10"/>
          </p:nvPr>
        </p:nvSpPr>
        <p:spPr/>
        <p:txBody>
          <a:bodyPr/>
          <a:lstStyle/>
          <a:p>
            <a:fld id="{F7CF0991-A19A-4CC3-8872-115931F6946D}" type="datetimeFigureOut">
              <a:rPr lang="pt-BR" smtClean="0"/>
              <a:t>01/10/2018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5AAA8B55-0B1E-487E-B7FA-A3DEC0309C7F}" type="slidenum">
              <a:rPr lang="pt-BR" smtClean="0"/>
              <a:t>‹nº›</a:t>
            </a:fld>
            <a:endParaRPr lang="pt-BR"/>
          </a:p>
        </p:txBody>
      </p:sp>
    </p:spTree>
    <p:extLst>
      <p:ext uri="{BB962C8B-B14F-4D97-AF65-F5344CB8AC3E}">
        <p14:creationId xmlns:p14="http://schemas.microsoft.com/office/powerpoint/2010/main" val="1583436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1484783"/>
            <a:ext cx="5486400" cy="324279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F7CF0991-A19A-4CC3-8872-115931F6946D}" type="datetimeFigureOut">
              <a:rPr lang="pt-BR" smtClean="0"/>
              <a:t>01/10/2018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5AAA8B55-0B1E-487E-B7FA-A3DEC0309C7F}" type="slidenum">
              <a:rPr lang="pt-BR" smtClean="0"/>
              <a:t>‹nº›</a:t>
            </a:fld>
            <a:endParaRPr lang="pt-BR"/>
          </a:p>
        </p:txBody>
      </p:sp>
    </p:spTree>
    <p:extLst>
      <p:ext uri="{BB962C8B-B14F-4D97-AF65-F5344CB8AC3E}">
        <p14:creationId xmlns:p14="http://schemas.microsoft.com/office/powerpoint/2010/main" val="3634230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1484784"/>
            <a:ext cx="8229600" cy="1143000"/>
          </a:xfrm>
          <a:prstGeom prst="rect">
            <a:avLst/>
          </a:prstGeom>
        </p:spPr>
        <p:txBody>
          <a:bodyPr vert="horz" lIns="91440" tIns="45720" rIns="91440" bIns="45720" rtlCol="0" anchor="ctr">
            <a:normAutofit/>
          </a:body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457200" y="2636912"/>
            <a:ext cx="8229600" cy="3489251"/>
          </a:xfrm>
          <a:prstGeom prst="rect">
            <a:avLst/>
          </a:prstGeom>
        </p:spPr>
        <p:txBody>
          <a:bodyPr vert="horz" lIns="91440" tIns="45720" rIns="91440" bIns="45720" rtlCol="0">
            <a:normAutofit/>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F0991-A19A-4CC3-8872-115931F6946D}" type="datetimeFigureOut">
              <a:rPr lang="pt-BR" smtClean="0"/>
              <a:t>01/10/2018</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AA8B55-0B1E-487E-B7FA-A3DEC0309C7F}" type="slidenum">
              <a:rPr lang="pt-BR" smtClean="0"/>
              <a:t>‹nº›</a:t>
            </a:fld>
            <a:endParaRPr lang="pt-BR"/>
          </a:p>
        </p:txBody>
      </p:sp>
    </p:spTree>
    <p:extLst>
      <p:ext uri="{BB962C8B-B14F-4D97-AF65-F5344CB8AC3E}">
        <p14:creationId xmlns:p14="http://schemas.microsoft.com/office/powerpoint/2010/main" val="1803586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www2.aneel.gov.br/aplicacoes/atlas/energia_eolica/6_6_1.htm" TargetMode="External"/><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www.abeeolica.org.br/noticias/brasil-sobe-mais-uma-posicao-no-ranking-mundial-de-capacidade-instalada-de-energia-eolica/"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emf"/></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7065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67544" y="1628800"/>
            <a:ext cx="8219256" cy="4497363"/>
          </a:xfrm>
        </p:spPr>
        <p:txBody>
          <a:bodyPr>
            <a:normAutofit fontScale="92500" lnSpcReduction="20000"/>
          </a:bodyPr>
          <a:lstStyle/>
          <a:p>
            <a:pPr algn="just"/>
            <a:r>
              <a:rPr lang="pt-BR" dirty="0" smtClean="0"/>
              <a:t>1941, Vermont USA. Primeira turbina de grande porte. 53,3 m de diâmetro, torre de 35,6 m, duas pás de aço de 16 toneladas, gerador síncrono de 1250kW, CA.</a:t>
            </a:r>
          </a:p>
          <a:p>
            <a:pPr algn="just"/>
            <a:r>
              <a:rPr lang="pt-BR" dirty="0" smtClean="0"/>
              <a:t>Após 1945 baixo preço dos combustíveis fósseis.</a:t>
            </a:r>
          </a:p>
          <a:p>
            <a:pPr algn="just"/>
            <a:r>
              <a:rPr lang="pt-BR" dirty="0" smtClean="0"/>
              <a:t>Década de 70, crise de Petróleo.</a:t>
            </a:r>
          </a:p>
          <a:p>
            <a:pPr algn="just"/>
            <a:r>
              <a:rPr lang="pt-BR" dirty="0" smtClean="0"/>
              <a:t>Programas de investimento em energia eólica principalmente nos EUA, Alemanha e Suécia. </a:t>
            </a:r>
          </a:p>
          <a:p>
            <a:pPr algn="just"/>
            <a:r>
              <a:rPr lang="pt-BR" dirty="0" smtClean="0"/>
              <a:t>Também neste ano, pesquisas com turbinas eólicas de eixo vertical na NASA.</a:t>
            </a:r>
          </a:p>
          <a:p>
            <a:pPr algn="just"/>
            <a:endParaRPr lang="pt-BR" dirty="0"/>
          </a:p>
        </p:txBody>
      </p:sp>
    </p:spTree>
    <p:extLst>
      <p:ext uri="{BB962C8B-B14F-4D97-AF65-F5344CB8AC3E}">
        <p14:creationId xmlns:p14="http://schemas.microsoft.com/office/powerpoint/2010/main" val="14627843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idx="1"/>
          </p:nvPr>
        </p:nvSpPr>
        <p:spPr>
          <a:xfrm>
            <a:off x="228780" y="1631380"/>
            <a:ext cx="4040188" cy="639762"/>
          </a:xfrm>
        </p:spPr>
        <p:txBody>
          <a:bodyPr/>
          <a:lstStyle/>
          <a:p>
            <a:pPr algn="ctr"/>
            <a:r>
              <a:rPr lang="pt-BR" dirty="0" smtClean="0"/>
              <a:t>Turbina de eixo Horizontal</a:t>
            </a:r>
            <a:endParaRPr lang="pt-BR" dirty="0"/>
          </a:p>
        </p:txBody>
      </p:sp>
      <p:sp>
        <p:nvSpPr>
          <p:cNvPr id="10" name="Espaço Reservado para Texto 9"/>
          <p:cNvSpPr>
            <a:spLocks noGrp="1"/>
          </p:cNvSpPr>
          <p:nvPr>
            <p:ph type="body" sz="quarter" idx="3"/>
          </p:nvPr>
        </p:nvSpPr>
        <p:spPr>
          <a:xfrm>
            <a:off x="4576770" y="1631380"/>
            <a:ext cx="4041775" cy="639762"/>
          </a:xfrm>
        </p:spPr>
        <p:txBody>
          <a:bodyPr/>
          <a:lstStyle/>
          <a:p>
            <a:pPr algn="ctr"/>
            <a:r>
              <a:rPr lang="pt-BR" dirty="0" smtClean="0"/>
              <a:t>Turbina de eixo Vertical</a:t>
            </a:r>
            <a:endParaRPr lang="pt-BR" dirty="0"/>
          </a:p>
        </p:txBody>
      </p:sp>
      <p:pic>
        <p:nvPicPr>
          <p:cNvPr id="6" name="Picture 5" descr="http://static.hsw.com.br/gif/wind-power-horizontal.gif"/>
          <p:cNvPicPr>
            <a:picLocks noGrp="1" noChangeAspect="1" noChangeArrowheads="1"/>
          </p:cNvPicPr>
          <p:nvPr>
            <p:ph sz="half" idx="4294967295"/>
          </p:nvPr>
        </p:nvPicPr>
        <p:blipFill>
          <a:blip r:embed="rId2" cstate="print"/>
          <a:srcRect t="5333"/>
          <a:stretch>
            <a:fillRect/>
          </a:stretch>
        </p:blipFill>
        <p:spPr bwMode="auto">
          <a:xfrm>
            <a:off x="251520" y="2327044"/>
            <a:ext cx="4032448" cy="4499988"/>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tretch>
            <a:fillRect/>
          </a:stretch>
        </p:blipFill>
        <p:spPr bwMode="auto">
          <a:xfrm>
            <a:off x="4552726" y="2327044"/>
            <a:ext cx="4583243" cy="4419631"/>
          </a:xfrm>
          <a:prstGeom prst="rect">
            <a:avLst/>
          </a:prstGeom>
          <a:noFill/>
          <a:ln w="9525">
            <a:noFill/>
            <a:miter lim="800000"/>
            <a:headEnd/>
            <a:tailEnd/>
          </a:ln>
        </p:spPr>
      </p:pic>
    </p:spTree>
    <p:extLst>
      <p:ext uri="{BB962C8B-B14F-4D97-AF65-F5344CB8AC3E}">
        <p14:creationId xmlns:p14="http://schemas.microsoft.com/office/powerpoint/2010/main" val="3335877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2045" y="1451932"/>
            <a:ext cx="7988387" cy="656416"/>
          </a:xfrm>
        </p:spPr>
        <p:txBody>
          <a:bodyPr>
            <a:normAutofit/>
          </a:bodyPr>
          <a:lstStyle/>
          <a:p>
            <a:r>
              <a:rPr lang="pt-BR" sz="3600" dirty="0" smtClean="0"/>
              <a:t>TIPOS DE TURBINAS HORIZONTAIS </a:t>
            </a:r>
            <a:endParaRPr lang="pt-BR" sz="3600"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72044" y="2150690"/>
            <a:ext cx="2221259" cy="2602613"/>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3679390" y="2210267"/>
            <a:ext cx="2692810" cy="2375225"/>
          </a:xfrm>
          <a:prstGeom prst="rect">
            <a:avLst/>
          </a:prstGeom>
          <a:noFill/>
          <a:ln w="9525">
            <a:noFill/>
            <a:miter lim="800000"/>
            <a:headEnd/>
            <a:tailEnd/>
          </a:ln>
        </p:spPr>
      </p:pic>
      <p:pic>
        <p:nvPicPr>
          <p:cNvPr id="7" name="Picture 6"/>
          <p:cNvPicPr>
            <a:picLocks noChangeAspect="1" noChangeArrowheads="1"/>
          </p:cNvPicPr>
          <p:nvPr/>
        </p:nvPicPr>
        <p:blipFill>
          <a:blip r:embed="rId4" cstate="print"/>
          <a:srcRect/>
          <a:stretch>
            <a:fillRect/>
          </a:stretch>
        </p:blipFill>
        <p:spPr bwMode="auto">
          <a:xfrm>
            <a:off x="410885" y="4778026"/>
            <a:ext cx="3097212" cy="2038350"/>
          </a:xfrm>
          <a:prstGeom prst="rect">
            <a:avLst/>
          </a:prstGeom>
          <a:noFill/>
          <a:ln w="9525">
            <a:noFill/>
            <a:miter lim="800000"/>
            <a:headEnd/>
            <a:tailEnd/>
          </a:ln>
        </p:spPr>
      </p:pic>
      <p:pic>
        <p:nvPicPr>
          <p:cNvPr id="8" name="Picture 3"/>
          <p:cNvPicPr>
            <a:picLocks noChangeAspect="1" noChangeArrowheads="1"/>
          </p:cNvPicPr>
          <p:nvPr/>
        </p:nvPicPr>
        <p:blipFill>
          <a:blip r:embed="rId5" cstate="print"/>
          <a:srcRect/>
          <a:stretch>
            <a:fillRect/>
          </a:stretch>
        </p:blipFill>
        <p:spPr bwMode="auto">
          <a:xfrm>
            <a:off x="6578035" y="2852936"/>
            <a:ext cx="2305050" cy="3102297"/>
          </a:xfrm>
          <a:prstGeom prst="rect">
            <a:avLst/>
          </a:prstGeom>
          <a:noFill/>
          <a:ln w="9525">
            <a:noFill/>
            <a:miter lim="800000"/>
            <a:headEnd/>
            <a:tailEnd/>
          </a:ln>
        </p:spPr>
      </p:pic>
      <p:sp>
        <p:nvSpPr>
          <p:cNvPr id="9" name="Retângulo 8"/>
          <p:cNvSpPr/>
          <p:nvPr/>
        </p:nvSpPr>
        <p:spPr>
          <a:xfrm>
            <a:off x="2693304" y="3473573"/>
            <a:ext cx="912429" cy="369332"/>
          </a:xfrm>
          <a:prstGeom prst="rect">
            <a:avLst/>
          </a:prstGeom>
        </p:spPr>
        <p:txBody>
          <a:bodyPr wrap="none">
            <a:spAutoFit/>
          </a:bodyPr>
          <a:lstStyle/>
          <a:p>
            <a:r>
              <a:rPr lang="pt-BR" dirty="0">
                <a:solidFill>
                  <a:srgbClr val="2F2B20"/>
                </a:solidFill>
              </a:rPr>
              <a:t>Uma pá</a:t>
            </a:r>
          </a:p>
        </p:txBody>
      </p:sp>
      <p:sp>
        <p:nvSpPr>
          <p:cNvPr id="10" name="Retângulo 9"/>
          <p:cNvSpPr/>
          <p:nvPr/>
        </p:nvSpPr>
        <p:spPr>
          <a:xfrm>
            <a:off x="3893074" y="4687411"/>
            <a:ext cx="2280496" cy="369332"/>
          </a:xfrm>
          <a:prstGeom prst="rect">
            <a:avLst/>
          </a:prstGeom>
        </p:spPr>
        <p:txBody>
          <a:bodyPr wrap="none">
            <a:spAutoFit/>
          </a:bodyPr>
          <a:lstStyle/>
          <a:p>
            <a:r>
              <a:rPr lang="pt-BR" dirty="0">
                <a:solidFill>
                  <a:srgbClr val="2F2B20"/>
                </a:solidFill>
              </a:rPr>
              <a:t>Duas pás (</a:t>
            </a:r>
            <a:r>
              <a:rPr lang="pt-BR" dirty="0" err="1">
                <a:solidFill>
                  <a:srgbClr val="2F2B20"/>
                </a:solidFill>
              </a:rPr>
              <a:t>down-wind</a:t>
            </a:r>
            <a:r>
              <a:rPr lang="pt-BR" dirty="0">
                <a:solidFill>
                  <a:srgbClr val="2F2B20"/>
                </a:solidFill>
              </a:rPr>
              <a:t>)</a:t>
            </a:r>
          </a:p>
        </p:txBody>
      </p:sp>
      <p:sp>
        <p:nvSpPr>
          <p:cNvPr id="11" name="Retângulo 10"/>
          <p:cNvSpPr/>
          <p:nvPr/>
        </p:nvSpPr>
        <p:spPr>
          <a:xfrm>
            <a:off x="3619112" y="6349970"/>
            <a:ext cx="1935466" cy="369332"/>
          </a:xfrm>
          <a:prstGeom prst="rect">
            <a:avLst/>
          </a:prstGeom>
        </p:spPr>
        <p:txBody>
          <a:bodyPr wrap="none">
            <a:spAutoFit/>
          </a:bodyPr>
          <a:lstStyle/>
          <a:p>
            <a:r>
              <a:rPr lang="pt-BR" dirty="0">
                <a:solidFill>
                  <a:srgbClr val="2F2B20"/>
                </a:solidFill>
              </a:rPr>
              <a:t>Três pás (</a:t>
            </a:r>
            <a:r>
              <a:rPr lang="pt-BR" dirty="0" err="1">
                <a:solidFill>
                  <a:srgbClr val="2F2B20"/>
                </a:solidFill>
              </a:rPr>
              <a:t>Up-wind</a:t>
            </a:r>
            <a:r>
              <a:rPr lang="pt-BR" dirty="0">
                <a:solidFill>
                  <a:srgbClr val="2F2B20"/>
                </a:solidFill>
              </a:rPr>
              <a:t>)</a:t>
            </a:r>
          </a:p>
        </p:txBody>
      </p:sp>
      <p:sp>
        <p:nvSpPr>
          <p:cNvPr id="12" name="Retângulo 11"/>
          <p:cNvSpPr/>
          <p:nvPr/>
        </p:nvSpPr>
        <p:spPr>
          <a:xfrm>
            <a:off x="7164288" y="6165304"/>
            <a:ext cx="1093569" cy="369332"/>
          </a:xfrm>
          <a:prstGeom prst="rect">
            <a:avLst/>
          </a:prstGeom>
        </p:spPr>
        <p:txBody>
          <a:bodyPr wrap="none">
            <a:spAutoFit/>
          </a:bodyPr>
          <a:lstStyle/>
          <a:p>
            <a:r>
              <a:rPr lang="pt-BR" dirty="0" err="1">
                <a:solidFill>
                  <a:srgbClr val="2F2B20"/>
                </a:solidFill>
                <a:latin typeface="Georgia" pitchFamily="18" charset="0"/>
              </a:rPr>
              <a:t>Multipás</a:t>
            </a:r>
            <a:endParaRPr lang="pt-BR" dirty="0">
              <a:solidFill>
                <a:srgbClr val="2F2B20"/>
              </a:solidFill>
            </a:endParaRPr>
          </a:p>
        </p:txBody>
      </p:sp>
    </p:spTree>
    <p:extLst>
      <p:ext uri="{BB962C8B-B14F-4D97-AF65-F5344CB8AC3E}">
        <p14:creationId xmlns:p14="http://schemas.microsoft.com/office/powerpoint/2010/main" val="1843669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2288" y="5877272"/>
            <a:ext cx="5486400" cy="566738"/>
          </a:xfrm>
        </p:spPr>
        <p:txBody>
          <a:bodyPr>
            <a:normAutofit fontScale="90000"/>
          </a:bodyPr>
          <a:lstStyle/>
          <a:p>
            <a:pPr algn="ctr"/>
            <a:r>
              <a:rPr lang="pt-BR" i="1" dirty="0"/>
              <a:t>PRINCIPAIS MARCOS DO DESENVOLVIMENTO DA ENERGIA EÓLICA NO SÉCULO XX</a:t>
            </a:r>
            <a:endParaRPr lang="pt-BR" dirty="0"/>
          </a:p>
        </p:txBody>
      </p:sp>
      <p:sp>
        <p:nvSpPr>
          <p:cNvPr id="3" name="Espaço Reservado para Imagem 2"/>
          <p:cNvSpPr>
            <a:spLocks noGrp="1"/>
          </p:cNvSpPr>
          <p:nvPr>
            <p:ph type="pic" idx="1"/>
          </p:nvPr>
        </p:nvSpPr>
        <p:spPr/>
      </p:sp>
      <p:pic>
        <p:nvPicPr>
          <p:cNvPr id="5" name="Picture 2"/>
          <p:cNvPicPr>
            <a:picLocks noChangeAspect="1" noChangeArrowheads="1"/>
          </p:cNvPicPr>
          <p:nvPr/>
        </p:nvPicPr>
        <p:blipFill>
          <a:blip r:embed="rId2" cstate="print"/>
          <a:srcRect/>
          <a:stretch>
            <a:fillRect/>
          </a:stretch>
        </p:blipFill>
        <p:spPr bwMode="auto">
          <a:xfrm>
            <a:off x="47471" y="1556790"/>
            <a:ext cx="9115768" cy="4104457"/>
          </a:xfrm>
          <a:prstGeom prst="rect">
            <a:avLst/>
          </a:prstGeom>
          <a:noFill/>
          <a:ln w="9525">
            <a:noFill/>
            <a:miter lim="800000"/>
            <a:headEnd/>
            <a:tailEnd/>
          </a:ln>
        </p:spPr>
      </p:pic>
    </p:spTree>
    <p:extLst>
      <p:ext uri="{BB962C8B-B14F-4D97-AF65-F5344CB8AC3E}">
        <p14:creationId xmlns:p14="http://schemas.microsoft.com/office/powerpoint/2010/main" val="851195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2288" y="5792325"/>
            <a:ext cx="5486400" cy="566738"/>
          </a:xfrm>
        </p:spPr>
        <p:txBody>
          <a:bodyPr>
            <a:normAutofit fontScale="90000"/>
          </a:bodyPr>
          <a:lstStyle/>
          <a:p>
            <a:pPr algn="ctr"/>
            <a:r>
              <a:rPr lang="pt-BR" dirty="0"/>
              <a:t>A EVOLUÇÃO COMERCIAL DE AEROGERADORES DE GRANDE PORTE</a:t>
            </a:r>
          </a:p>
        </p:txBody>
      </p:sp>
      <p:sp>
        <p:nvSpPr>
          <p:cNvPr id="3" name="Espaço Reservado para Imagem 2"/>
          <p:cNvSpPr>
            <a:spLocks noGrp="1"/>
          </p:cNvSpPr>
          <p:nvPr>
            <p:ph type="pic" idx="1"/>
          </p:nvPr>
        </p:nvSpPr>
        <p:spPr/>
      </p:sp>
      <p:pic>
        <p:nvPicPr>
          <p:cNvPr id="5" name="Picture 2"/>
          <p:cNvPicPr>
            <a:picLocks noChangeAspect="1" noChangeArrowheads="1"/>
          </p:cNvPicPr>
          <p:nvPr/>
        </p:nvPicPr>
        <p:blipFill>
          <a:blip r:embed="rId2" cstate="print"/>
          <a:srcRect/>
          <a:stretch>
            <a:fillRect/>
          </a:stretch>
        </p:blipFill>
        <p:spPr bwMode="auto">
          <a:xfrm>
            <a:off x="1007096" y="1484783"/>
            <a:ext cx="7176754" cy="4307541"/>
          </a:xfrm>
          <a:prstGeom prst="rect">
            <a:avLst/>
          </a:prstGeom>
          <a:noFill/>
          <a:ln w="9525">
            <a:noFill/>
            <a:miter lim="800000"/>
            <a:headEnd/>
            <a:tailEnd/>
          </a:ln>
        </p:spPr>
      </p:pic>
    </p:spTree>
    <p:extLst>
      <p:ext uri="{BB962C8B-B14F-4D97-AF65-F5344CB8AC3E}">
        <p14:creationId xmlns:p14="http://schemas.microsoft.com/office/powerpoint/2010/main" val="4237621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2931" y="1484784"/>
            <a:ext cx="9145016" cy="1152128"/>
          </a:xfrm>
        </p:spPr>
        <p:txBody>
          <a:bodyPr>
            <a:normAutofit fontScale="90000"/>
          </a:bodyPr>
          <a:lstStyle/>
          <a:p>
            <a:r>
              <a:rPr lang="pt-BR" dirty="0" smtClean="0"/>
              <a:t>Evolução do crescimento mundial da capacidade instalada de </a:t>
            </a:r>
            <a:r>
              <a:rPr lang="pt-BR" dirty="0"/>
              <a:t>E</a:t>
            </a:r>
            <a:r>
              <a:rPr lang="pt-BR" dirty="0" smtClean="0"/>
              <a:t>nergia </a:t>
            </a:r>
            <a:r>
              <a:rPr lang="pt-BR" dirty="0"/>
              <a:t>E</a:t>
            </a:r>
            <a:r>
              <a:rPr lang="pt-BR" dirty="0" smtClean="0"/>
              <a:t>ólica</a:t>
            </a:r>
            <a:endParaRPr lang="pt-BR" dirty="0"/>
          </a:p>
        </p:txBody>
      </p:sp>
      <p:pic>
        <p:nvPicPr>
          <p:cNvPr id="2050" name="Picture 2" descr="gw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4652"/>
            <a:ext cx="9131069"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259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ficos-gwec-importan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6632"/>
            <a:ext cx="8640960" cy="662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050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57200" y="1628800"/>
            <a:ext cx="8229600" cy="648072"/>
          </a:xfrm>
        </p:spPr>
        <p:txBody>
          <a:bodyPr>
            <a:normAutofit fontScale="90000"/>
          </a:bodyPr>
          <a:lstStyle/>
          <a:p>
            <a:r>
              <a:rPr lang="pt-BR" dirty="0" smtClean="0"/>
              <a:t>Panorama brasileiro</a:t>
            </a:r>
            <a:endParaRPr lang="pt-BR" dirty="0"/>
          </a:p>
        </p:txBody>
      </p:sp>
      <p:sp>
        <p:nvSpPr>
          <p:cNvPr id="3" name="Espaço Reservado para Conteúdo 2"/>
          <p:cNvSpPr>
            <a:spLocks noGrp="1"/>
          </p:cNvSpPr>
          <p:nvPr>
            <p:ph sz="half" idx="1"/>
          </p:nvPr>
        </p:nvSpPr>
        <p:spPr>
          <a:xfrm>
            <a:off x="251520" y="2492896"/>
            <a:ext cx="4244280" cy="4104456"/>
          </a:xfrm>
        </p:spPr>
        <p:txBody>
          <a:bodyPr>
            <a:normAutofit fontScale="55000" lnSpcReduction="20000"/>
          </a:bodyPr>
          <a:lstStyle/>
          <a:p>
            <a:pPr algn="just"/>
            <a:r>
              <a:rPr lang="pt-BR" dirty="0" smtClean="0"/>
              <a:t>1992, início </a:t>
            </a:r>
            <a:r>
              <a:rPr lang="pt-BR" dirty="0"/>
              <a:t>da operação comercial do primeiro </a:t>
            </a:r>
            <a:r>
              <a:rPr lang="pt-BR" dirty="0" err="1"/>
              <a:t>aerogerador</a:t>
            </a:r>
            <a:r>
              <a:rPr lang="pt-BR" dirty="0"/>
              <a:t> instalado no </a:t>
            </a:r>
            <a:r>
              <a:rPr lang="pt-BR" dirty="0" smtClean="0"/>
              <a:t>Brasil. </a:t>
            </a:r>
            <a:r>
              <a:rPr lang="pt-BR" dirty="0"/>
              <a:t>P</a:t>
            </a:r>
            <a:r>
              <a:rPr lang="pt-BR" dirty="0" smtClean="0"/>
              <a:t>arceria </a:t>
            </a:r>
            <a:r>
              <a:rPr lang="pt-BR" dirty="0"/>
              <a:t>entre o Centro Brasileiro de Energia Eólica (CBEE) e a Companhia Energética de Pernambuco (CELPE), </a:t>
            </a:r>
            <a:r>
              <a:rPr lang="pt-BR" dirty="0" smtClean="0"/>
              <a:t>e financiamento </a:t>
            </a:r>
            <a:r>
              <a:rPr lang="pt-BR" dirty="0"/>
              <a:t>do instituto de pesquisas dinamarquês </a:t>
            </a:r>
            <a:r>
              <a:rPr lang="pt-BR" dirty="0" err="1"/>
              <a:t>Folkecenter</a:t>
            </a:r>
            <a:r>
              <a:rPr lang="pt-BR" dirty="0" smtClean="0"/>
              <a:t>.</a:t>
            </a:r>
          </a:p>
          <a:p>
            <a:pPr algn="just"/>
            <a:r>
              <a:rPr lang="pt-BR" dirty="0"/>
              <a:t>G</a:t>
            </a:r>
            <a:r>
              <a:rPr lang="pt-BR" dirty="0" smtClean="0"/>
              <a:t>erador </a:t>
            </a:r>
            <a:r>
              <a:rPr lang="pt-BR" dirty="0"/>
              <a:t>assíncrono de 75 kW, rotor de 17 m de diâmetro e torre de 23 m de </a:t>
            </a:r>
            <a:r>
              <a:rPr lang="pt-BR" dirty="0" smtClean="0"/>
              <a:t>altura, </a:t>
            </a:r>
            <a:r>
              <a:rPr lang="pt-BR" dirty="0"/>
              <a:t>na época em que foi instalada, gerava eletricidade que correspondia a cerca de 10% da energia gerada na Ilha de Fernando de </a:t>
            </a:r>
            <a:r>
              <a:rPr lang="pt-BR" dirty="0" smtClean="0"/>
              <a:t>Noronha.</a:t>
            </a:r>
          </a:p>
          <a:p>
            <a:pPr algn="just"/>
            <a:r>
              <a:rPr lang="pt-BR" dirty="0"/>
              <a:t>E</a:t>
            </a:r>
            <a:r>
              <a:rPr lang="pt-BR" dirty="0" smtClean="0"/>
              <a:t>conomia </a:t>
            </a:r>
            <a:r>
              <a:rPr lang="pt-BR" dirty="0"/>
              <a:t>de aproximadamente 70.000 litros de óleo </a:t>
            </a:r>
            <a:r>
              <a:rPr lang="pt-BR" dirty="0" smtClean="0"/>
              <a:t>diesel/ano</a:t>
            </a:r>
            <a:r>
              <a:rPr lang="pt-BR" dirty="0"/>
              <a:t> . </a:t>
            </a:r>
            <a:endParaRPr lang="pt-BR" dirty="0" smtClean="0"/>
          </a:p>
          <a:p>
            <a:pPr algn="just"/>
            <a:r>
              <a:rPr lang="pt-BR" dirty="0"/>
              <a:t>E</a:t>
            </a:r>
            <a:r>
              <a:rPr lang="pt-BR" dirty="0" smtClean="0"/>
              <a:t>ssa </a:t>
            </a:r>
            <a:r>
              <a:rPr lang="pt-BR" dirty="0"/>
              <a:t>turbina foi a primeira a entrar em operação comercial na América do Sul.</a:t>
            </a:r>
          </a:p>
          <a:p>
            <a:endParaRPr lang="pt-BR" dirty="0"/>
          </a:p>
        </p:txBody>
      </p:sp>
      <p:pic>
        <p:nvPicPr>
          <p:cNvPr id="4098" name="Picture 2" descr="Resultado de imagem para primeira turbina eÃ³lica instalada no bras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492896"/>
            <a:ext cx="4263493" cy="382555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4417746" y="6317595"/>
            <a:ext cx="4572000" cy="415498"/>
          </a:xfrm>
          <a:prstGeom prst="rect">
            <a:avLst/>
          </a:prstGeom>
        </p:spPr>
        <p:txBody>
          <a:bodyPr>
            <a:spAutoFit/>
          </a:bodyPr>
          <a:lstStyle/>
          <a:p>
            <a:r>
              <a:rPr lang="pt-BR" sz="1050" b="1" i="1" dirty="0" smtClean="0">
                <a:latin typeface="arial" panose="020B0604020202020204" pitchFamily="34" charset="0"/>
              </a:rPr>
              <a:t>Primeira </a:t>
            </a:r>
            <a:r>
              <a:rPr lang="pt-BR" sz="1050" b="1" i="1" dirty="0">
                <a:latin typeface="arial" panose="020B0604020202020204" pitchFamily="34" charset="0"/>
              </a:rPr>
              <a:t>turbina eólica de Fernando de </a:t>
            </a:r>
            <a:r>
              <a:rPr lang="pt-BR" sz="1050" b="1" i="1" dirty="0" smtClean="0">
                <a:latin typeface="arial" panose="020B0604020202020204" pitchFamily="34" charset="0"/>
              </a:rPr>
              <a:t>Noronha. </a:t>
            </a:r>
            <a:r>
              <a:rPr lang="pt-BR" sz="1050" b="1" i="1" dirty="0" smtClean="0">
                <a:latin typeface="arial" panose="020B0604020202020204" pitchFamily="34" charset="0"/>
                <a:hlinkClick r:id="rId3"/>
              </a:rPr>
              <a:t>CD-ROM </a:t>
            </a:r>
            <a:r>
              <a:rPr lang="pt-BR" sz="1050" b="1" i="1" dirty="0">
                <a:latin typeface="arial" panose="020B0604020202020204" pitchFamily="34" charset="0"/>
                <a:hlinkClick r:id="rId3"/>
              </a:rPr>
              <a:t>- Atlas de Energia Elétrica do Brasil - 2ª </a:t>
            </a:r>
            <a:r>
              <a:rPr lang="pt-BR" sz="1050" b="1" i="1" dirty="0" smtClean="0">
                <a:latin typeface="arial" panose="020B0604020202020204" pitchFamily="34" charset="0"/>
                <a:hlinkClick r:id="rId3"/>
              </a:rPr>
              <a:t>edição</a:t>
            </a:r>
            <a:r>
              <a:rPr lang="pt-BR" sz="1050" b="1" i="1" dirty="0" smtClean="0">
                <a:latin typeface="arial" panose="020B0604020202020204" pitchFamily="34" charset="0"/>
              </a:rPr>
              <a:t>, 2000.</a:t>
            </a:r>
            <a:endParaRPr lang="pt-BR" sz="1050" b="1" i="1" dirty="0">
              <a:effectLst/>
              <a:latin typeface="arial" panose="020B0604020202020204" pitchFamily="34" charset="0"/>
            </a:endParaRPr>
          </a:p>
        </p:txBody>
      </p:sp>
    </p:spTree>
    <p:extLst>
      <p:ext uri="{BB962C8B-B14F-4D97-AF65-F5344CB8AC3E}">
        <p14:creationId xmlns:p14="http://schemas.microsoft.com/office/powerpoint/2010/main" val="3393750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408620" y="1484784"/>
            <a:ext cx="8219256" cy="720080"/>
          </a:xfrm>
        </p:spPr>
        <p:txBody>
          <a:bodyPr>
            <a:normAutofit fontScale="90000"/>
          </a:bodyPr>
          <a:lstStyle/>
          <a:p>
            <a:r>
              <a:rPr lang="pt-BR" dirty="0" smtClean="0"/>
              <a:t>Panorama Brasileiro</a:t>
            </a:r>
            <a:endParaRPr lang="pt-BR" dirty="0"/>
          </a:p>
        </p:txBody>
      </p:sp>
      <p:sp>
        <p:nvSpPr>
          <p:cNvPr id="6" name="Espaço Reservado para Conteúdo 5"/>
          <p:cNvSpPr>
            <a:spLocks noGrp="1"/>
          </p:cNvSpPr>
          <p:nvPr>
            <p:ph idx="1"/>
          </p:nvPr>
        </p:nvSpPr>
        <p:spPr>
          <a:xfrm>
            <a:off x="0" y="2204864"/>
            <a:ext cx="9036496" cy="4653136"/>
          </a:xfrm>
        </p:spPr>
        <p:txBody>
          <a:bodyPr>
            <a:normAutofit fontScale="55000" lnSpcReduction="20000"/>
          </a:bodyPr>
          <a:lstStyle/>
          <a:p>
            <a:pPr algn="just"/>
            <a:r>
              <a:rPr lang="pt-BR" dirty="0"/>
              <a:t>Brasil chega a 13 </a:t>
            </a:r>
            <a:r>
              <a:rPr lang="pt-BR" dirty="0" smtClean="0"/>
              <a:t>GW em fevereiro de 2018, crescimento </a:t>
            </a:r>
            <a:r>
              <a:rPr lang="pt-BR" dirty="0"/>
              <a:t>de 26,5% em relação </a:t>
            </a:r>
            <a:r>
              <a:rPr lang="pt-BR" dirty="0" smtClean="0"/>
              <a:t>a 2016, de </a:t>
            </a:r>
            <a:r>
              <a:rPr lang="pt-BR" dirty="0"/>
              <a:t>capacidade instalada de energia </a:t>
            </a:r>
            <a:r>
              <a:rPr lang="pt-BR" dirty="0" smtClean="0"/>
              <a:t>eólica.</a:t>
            </a:r>
            <a:endParaRPr lang="pt-BR" dirty="0"/>
          </a:p>
          <a:p>
            <a:pPr algn="just"/>
            <a:r>
              <a:rPr lang="pt-BR" i="1" dirty="0"/>
              <a:t>Energia gerada pelas eólicas já chega a abastecer mais de 10% do País em alguns meses, mais de 60% do Nordeste e é suficiente para abastecer cerca de 22 milhões de residências por mês.</a:t>
            </a:r>
            <a:endParaRPr lang="pt-BR" dirty="0"/>
          </a:p>
          <a:p>
            <a:pPr algn="just"/>
            <a:r>
              <a:rPr lang="pt-BR" dirty="0" smtClean="0"/>
              <a:t>518 </a:t>
            </a:r>
            <a:r>
              <a:rPr lang="pt-BR" dirty="0"/>
              <a:t>parques eólicos e mais de 6.600 </a:t>
            </a:r>
            <a:r>
              <a:rPr lang="pt-BR" dirty="0" err="1"/>
              <a:t>aerogeradores</a:t>
            </a:r>
            <a:r>
              <a:rPr lang="pt-BR" dirty="0"/>
              <a:t> </a:t>
            </a:r>
            <a:r>
              <a:rPr lang="pt-BR" dirty="0" smtClean="0"/>
              <a:t>operando equivalente </a:t>
            </a:r>
            <a:r>
              <a:rPr lang="pt-BR" dirty="0"/>
              <a:t>ao consumo médio de cerca de 24 milhões de residências por mês. </a:t>
            </a:r>
            <a:endParaRPr lang="pt-BR" dirty="0" smtClean="0"/>
          </a:p>
          <a:p>
            <a:pPr algn="just"/>
            <a:r>
              <a:rPr lang="pt-BR" dirty="0" smtClean="0"/>
              <a:t>O </a:t>
            </a:r>
            <a:r>
              <a:rPr lang="pt-BR" dirty="0"/>
              <a:t>setor já gerou mais de 195 mil postos de trabalho desde seu início, com grande concentração nos últimos oito anos.</a:t>
            </a:r>
          </a:p>
          <a:p>
            <a:pPr algn="just"/>
            <a:r>
              <a:rPr lang="pt-BR" i="1" dirty="0" smtClean="0"/>
              <a:t>Em </a:t>
            </a:r>
            <a:r>
              <a:rPr lang="pt-BR" i="1" dirty="0"/>
              <a:t>construção ou já contratados há mais 4,8 </a:t>
            </a:r>
            <a:r>
              <a:rPr lang="pt-BR" i="1" dirty="0" err="1"/>
              <a:t>GWs</a:t>
            </a:r>
            <a:r>
              <a:rPr lang="pt-BR" i="1" dirty="0"/>
              <a:t>, divididos em 213 parques eólicos que serão entregues </a:t>
            </a:r>
            <a:r>
              <a:rPr lang="pt-BR" i="1" dirty="0" smtClean="0"/>
              <a:t>até </a:t>
            </a:r>
            <a:r>
              <a:rPr lang="pt-BR" i="1" dirty="0"/>
              <a:t>2023, levando o setor para próximo da marca de 19 GW. </a:t>
            </a:r>
            <a:endParaRPr lang="pt-BR" i="1" dirty="0" smtClean="0"/>
          </a:p>
          <a:p>
            <a:pPr algn="just"/>
            <a:r>
              <a:rPr lang="pt-BR" i="1" dirty="0"/>
              <a:t>E</a:t>
            </a:r>
            <a:r>
              <a:rPr lang="pt-BR" i="1" dirty="0" smtClean="0"/>
              <a:t>m </a:t>
            </a:r>
            <a:r>
              <a:rPr lang="pt-BR" i="1" dirty="0"/>
              <a:t>breve, toda a capacidade eólica instalada será maior que Itaipu, nossa maior hidrelétrica, que tem 14 </a:t>
            </a:r>
            <a:r>
              <a:rPr lang="pt-BR" i="1" dirty="0" err="1"/>
              <a:t>GWs</a:t>
            </a:r>
            <a:r>
              <a:rPr lang="pt-BR" i="1" dirty="0"/>
              <a:t> de capacidade instalada. </a:t>
            </a:r>
            <a:endParaRPr lang="pt-BR" i="1" dirty="0" smtClean="0"/>
          </a:p>
          <a:p>
            <a:pPr algn="just"/>
            <a:r>
              <a:rPr lang="pt-BR" i="1" dirty="0" smtClean="0"/>
              <a:t>Global </a:t>
            </a:r>
            <a:r>
              <a:rPr lang="pt-BR" i="1" dirty="0"/>
              <a:t>Wind Energy </a:t>
            </a:r>
            <a:r>
              <a:rPr lang="pt-BR" i="1" dirty="0" err="1"/>
              <a:t>Council</a:t>
            </a:r>
            <a:r>
              <a:rPr lang="pt-BR" i="1" dirty="0"/>
              <a:t> (GWEC) anunciou o </a:t>
            </a:r>
            <a:r>
              <a:rPr lang="pt-BR" u="sng" dirty="0">
                <a:hlinkClick r:id="rId2"/>
              </a:rPr>
              <a:t>novo Ranking Mundial de Capacidade Instalada de Energia Eólica</a:t>
            </a:r>
            <a:r>
              <a:rPr lang="pt-BR" i="1" dirty="0"/>
              <a:t> e o Brasil subiu mais uma posição chegando a 8º lugar. </a:t>
            </a:r>
            <a:endParaRPr lang="pt-BR" i="1" dirty="0" smtClean="0"/>
          </a:p>
          <a:p>
            <a:pPr algn="just"/>
            <a:r>
              <a:rPr lang="pt-BR" i="1" dirty="0" smtClean="0"/>
              <a:t>Em </a:t>
            </a:r>
            <a:r>
              <a:rPr lang="pt-BR" i="1" dirty="0"/>
              <a:t>2012, </a:t>
            </a:r>
            <a:r>
              <a:rPr lang="pt-BR" i="1" dirty="0" smtClean="0"/>
              <a:t>o Brasil era o 15º </a:t>
            </a:r>
            <a:r>
              <a:rPr lang="pt-BR" i="1" dirty="0"/>
              <a:t>País do Ranking, com pouco mais de 2,5 </a:t>
            </a:r>
            <a:r>
              <a:rPr lang="pt-BR" i="1" dirty="0" err="1"/>
              <a:t>GWs</a:t>
            </a:r>
            <a:r>
              <a:rPr lang="pt-BR" i="1" dirty="0"/>
              <a:t> </a:t>
            </a:r>
            <a:r>
              <a:rPr lang="pt-BR" i="1" dirty="0" smtClean="0"/>
              <a:t>instalado.</a:t>
            </a:r>
            <a:endParaRPr lang="pt-BR" dirty="0"/>
          </a:p>
        </p:txBody>
      </p:sp>
    </p:spTree>
    <p:extLst>
      <p:ext uri="{BB962C8B-B14F-4D97-AF65-F5344CB8AC3E}">
        <p14:creationId xmlns:p14="http://schemas.microsoft.com/office/powerpoint/2010/main" val="200460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nvPr>
        </p:nvGraphicFramePr>
        <p:xfrm>
          <a:off x="611560" y="1556792"/>
          <a:ext cx="7344816" cy="5120640"/>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xmlns="" val="1482888276"/>
                    </a:ext>
                  </a:extLst>
                </a:gridCol>
                <a:gridCol w="2448272">
                  <a:extLst>
                    <a:ext uri="{9D8B030D-6E8A-4147-A177-3AD203B41FA5}">
                      <a16:colId xmlns:a16="http://schemas.microsoft.com/office/drawing/2014/main" xmlns="" val="2014560439"/>
                    </a:ext>
                  </a:extLst>
                </a:gridCol>
                <a:gridCol w="2448272">
                  <a:extLst>
                    <a:ext uri="{9D8B030D-6E8A-4147-A177-3AD203B41FA5}">
                      <a16:colId xmlns:a16="http://schemas.microsoft.com/office/drawing/2014/main" xmlns="" val="2114214178"/>
                    </a:ext>
                  </a:extLst>
                </a:gridCol>
              </a:tblGrid>
              <a:tr h="354897">
                <a:tc>
                  <a:txBody>
                    <a:bodyPr/>
                    <a:lstStyle/>
                    <a:p>
                      <a:pPr algn="ctr"/>
                      <a:r>
                        <a:rPr lang="pt-BR" b="1" dirty="0">
                          <a:effectLst/>
                        </a:rPr>
                        <a:t>UF</a:t>
                      </a:r>
                      <a:endParaRPr lang="pt-BR" dirty="0">
                        <a:effectLst/>
                      </a:endParaRPr>
                    </a:p>
                  </a:txBody>
                  <a:tcPr anchor="ctr"/>
                </a:tc>
                <a:tc>
                  <a:txBody>
                    <a:bodyPr/>
                    <a:lstStyle/>
                    <a:p>
                      <a:pPr algn="ctr"/>
                      <a:r>
                        <a:rPr lang="pt-BR" b="1">
                          <a:effectLst/>
                        </a:rPr>
                        <a:t>Potência (MW)</a:t>
                      </a:r>
                      <a:endParaRPr lang="pt-BR">
                        <a:effectLst/>
                      </a:endParaRPr>
                    </a:p>
                  </a:txBody>
                  <a:tcPr anchor="ctr"/>
                </a:tc>
                <a:tc>
                  <a:txBody>
                    <a:bodyPr/>
                    <a:lstStyle/>
                    <a:p>
                      <a:pPr algn="ctr"/>
                      <a:r>
                        <a:rPr lang="pt-BR" b="1">
                          <a:effectLst/>
                        </a:rPr>
                        <a:t>Nº de Parques</a:t>
                      </a:r>
                      <a:endParaRPr lang="pt-BR">
                        <a:effectLst/>
                      </a:endParaRPr>
                    </a:p>
                  </a:txBody>
                  <a:tcPr anchor="ctr"/>
                </a:tc>
                <a:extLst>
                  <a:ext uri="{0D108BD9-81ED-4DB2-BD59-A6C34878D82A}">
                    <a16:rowId xmlns:a16="http://schemas.microsoft.com/office/drawing/2014/main" xmlns="" val="2758636748"/>
                  </a:ext>
                </a:extLst>
              </a:tr>
              <a:tr h="354897">
                <a:tc>
                  <a:txBody>
                    <a:bodyPr/>
                    <a:lstStyle/>
                    <a:p>
                      <a:pPr algn="ctr"/>
                      <a:r>
                        <a:rPr lang="pt-BR" dirty="0">
                          <a:effectLst/>
                        </a:rPr>
                        <a:t>RN</a:t>
                      </a:r>
                    </a:p>
                  </a:txBody>
                  <a:tcPr anchor="ctr"/>
                </a:tc>
                <a:tc>
                  <a:txBody>
                    <a:bodyPr/>
                    <a:lstStyle/>
                    <a:p>
                      <a:pPr algn="ctr"/>
                      <a:r>
                        <a:rPr lang="pt-BR">
                          <a:effectLst/>
                        </a:rPr>
                        <a:t>3.722,45</a:t>
                      </a:r>
                    </a:p>
                  </a:txBody>
                  <a:tcPr anchor="ctr"/>
                </a:tc>
                <a:tc>
                  <a:txBody>
                    <a:bodyPr/>
                    <a:lstStyle/>
                    <a:p>
                      <a:pPr algn="ctr"/>
                      <a:r>
                        <a:rPr lang="pt-BR">
                          <a:effectLst/>
                        </a:rPr>
                        <a:t>137</a:t>
                      </a:r>
                    </a:p>
                  </a:txBody>
                  <a:tcPr anchor="ctr"/>
                </a:tc>
                <a:extLst>
                  <a:ext uri="{0D108BD9-81ED-4DB2-BD59-A6C34878D82A}">
                    <a16:rowId xmlns:a16="http://schemas.microsoft.com/office/drawing/2014/main" xmlns="" val="3111816333"/>
                  </a:ext>
                </a:extLst>
              </a:tr>
              <a:tr h="354897">
                <a:tc>
                  <a:txBody>
                    <a:bodyPr/>
                    <a:lstStyle/>
                    <a:p>
                      <a:pPr algn="ctr"/>
                      <a:r>
                        <a:rPr lang="pt-BR" dirty="0">
                          <a:effectLst/>
                        </a:rPr>
                        <a:t>BA</a:t>
                      </a:r>
                    </a:p>
                  </a:txBody>
                  <a:tcPr anchor="ctr"/>
                </a:tc>
                <a:tc>
                  <a:txBody>
                    <a:bodyPr/>
                    <a:lstStyle/>
                    <a:p>
                      <a:pPr algn="ctr"/>
                      <a:r>
                        <a:rPr lang="pt-BR">
                          <a:effectLst/>
                        </a:rPr>
                        <a:t>2.594,54</a:t>
                      </a:r>
                    </a:p>
                  </a:txBody>
                  <a:tcPr anchor="ctr"/>
                </a:tc>
                <a:tc>
                  <a:txBody>
                    <a:bodyPr/>
                    <a:lstStyle/>
                    <a:p>
                      <a:pPr algn="ctr"/>
                      <a:r>
                        <a:rPr lang="pt-BR">
                          <a:effectLst/>
                        </a:rPr>
                        <a:t>100</a:t>
                      </a:r>
                    </a:p>
                  </a:txBody>
                  <a:tcPr anchor="ctr"/>
                </a:tc>
                <a:extLst>
                  <a:ext uri="{0D108BD9-81ED-4DB2-BD59-A6C34878D82A}">
                    <a16:rowId xmlns:a16="http://schemas.microsoft.com/office/drawing/2014/main" xmlns="" val="2103557855"/>
                  </a:ext>
                </a:extLst>
              </a:tr>
              <a:tr h="354897">
                <a:tc>
                  <a:txBody>
                    <a:bodyPr/>
                    <a:lstStyle/>
                    <a:p>
                      <a:pPr algn="ctr"/>
                      <a:r>
                        <a:rPr lang="pt-BR">
                          <a:effectLst/>
                        </a:rPr>
                        <a:t>CE</a:t>
                      </a:r>
                    </a:p>
                  </a:txBody>
                  <a:tcPr anchor="ctr"/>
                </a:tc>
                <a:tc>
                  <a:txBody>
                    <a:bodyPr/>
                    <a:lstStyle/>
                    <a:p>
                      <a:pPr algn="ctr"/>
                      <a:r>
                        <a:rPr lang="pt-BR">
                          <a:effectLst/>
                        </a:rPr>
                        <a:t>1.950,46</a:t>
                      </a:r>
                    </a:p>
                  </a:txBody>
                  <a:tcPr anchor="ctr"/>
                </a:tc>
                <a:tc>
                  <a:txBody>
                    <a:bodyPr/>
                    <a:lstStyle/>
                    <a:p>
                      <a:pPr algn="ctr"/>
                      <a:r>
                        <a:rPr lang="pt-BR">
                          <a:effectLst/>
                        </a:rPr>
                        <a:t>75</a:t>
                      </a:r>
                    </a:p>
                  </a:txBody>
                  <a:tcPr anchor="ctr"/>
                </a:tc>
                <a:extLst>
                  <a:ext uri="{0D108BD9-81ED-4DB2-BD59-A6C34878D82A}">
                    <a16:rowId xmlns:a16="http://schemas.microsoft.com/office/drawing/2014/main" xmlns="" val="1624241994"/>
                  </a:ext>
                </a:extLst>
              </a:tr>
              <a:tr h="354897">
                <a:tc>
                  <a:txBody>
                    <a:bodyPr/>
                    <a:lstStyle/>
                    <a:p>
                      <a:pPr algn="ctr"/>
                      <a:r>
                        <a:rPr lang="pt-BR" dirty="0">
                          <a:effectLst/>
                        </a:rPr>
                        <a:t>RS</a:t>
                      </a:r>
                    </a:p>
                  </a:txBody>
                  <a:tcPr anchor="ctr"/>
                </a:tc>
                <a:tc>
                  <a:txBody>
                    <a:bodyPr/>
                    <a:lstStyle/>
                    <a:p>
                      <a:pPr algn="ctr"/>
                      <a:r>
                        <a:rPr lang="pt-BR">
                          <a:effectLst/>
                        </a:rPr>
                        <a:t>1.831,87</a:t>
                      </a:r>
                    </a:p>
                  </a:txBody>
                  <a:tcPr anchor="ctr"/>
                </a:tc>
                <a:tc>
                  <a:txBody>
                    <a:bodyPr/>
                    <a:lstStyle/>
                    <a:p>
                      <a:pPr algn="ctr"/>
                      <a:r>
                        <a:rPr lang="pt-BR">
                          <a:effectLst/>
                        </a:rPr>
                        <a:t>80</a:t>
                      </a:r>
                    </a:p>
                  </a:txBody>
                  <a:tcPr anchor="ctr"/>
                </a:tc>
                <a:extLst>
                  <a:ext uri="{0D108BD9-81ED-4DB2-BD59-A6C34878D82A}">
                    <a16:rowId xmlns:a16="http://schemas.microsoft.com/office/drawing/2014/main" xmlns="" val="269762472"/>
                  </a:ext>
                </a:extLst>
              </a:tr>
              <a:tr h="354897">
                <a:tc>
                  <a:txBody>
                    <a:bodyPr/>
                    <a:lstStyle/>
                    <a:p>
                      <a:pPr algn="ctr"/>
                      <a:r>
                        <a:rPr lang="pt-BR">
                          <a:effectLst/>
                        </a:rPr>
                        <a:t>PI</a:t>
                      </a:r>
                    </a:p>
                  </a:txBody>
                  <a:tcPr anchor="ctr"/>
                </a:tc>
                <a:tc>
                  <a:txBody>
                    <a:bodyPr/>
                    <a:lstStyle/>
                    <a:p>
                      <a:pPr algn="ctr"/>
                      <a:r>
                        <a:rPr lang="pt-BR">
                          <a:effectLst/>
                        </a:rPr>
                        <a:t>1.443,10</a:t>
                      </a:r>
                    </a:p>
                  </a:txBody>
                  <a:tcPr anchor="ctr"/>
                </a:tc>
                <a:tc>
                  <a:txBody>
                    <a:bodyPr/>
                    <a:lstStyle/>
                    <a:p>
                      <a:pPr algn="ctr"/>
                      <a:r>
                        <a:rPr lang="pt-BR">
                          <a:effectLst/>
                        </a:rPr>
                        <a:t>52</a:t>
                      </a:r>
                    </a:p>
                  </a:txBody>
                  <a:tcPr anchor="ctr"/>
                </a:tc>
                <a:extLst>
                  <a:ext uri="{0D108BD9-81ED-4DB2-BD59-A6C34878D82A}">
                    <a16:rowId xmlns:a16="http://schemas.microsoft.com/office/drawing/2014/main" xmlns="" val="1297891866"/>
                  </a:ext>
                </a:extLst>
              </a:tr>
              <a:tr h="354897">
                <a:tc>
                  <a:txBody>
                    <a:bodyPr/>
                    <a:lstStyle/>
                    <a:p>
                      <a:pPr algn="ctr"/>
                      <a:r>
                        <a:rPr lang="pt-BR">
                          <a:effectLst/>
                        </a:rPr>
                        <a:t>PE</a:t>
                      </a:r>
                    </a:p>
                  </a:txBody>
                  <a:tcPr anchor="ctr"/>
                </a:tc>
                <a:tc>
                  <a:txBody>
                    <a:bodyPr/>
                    <a:lstStyle/>
                    <a:p>
                      <a:pPr algn="ctr"/>
                      <a:r>
                        <a:rPr lang="pt-BR">
                          <a:effectLst/>
                        </a:rPr>
                        <a:t>781,99</a:t>
                      </a:r>
                    </a:p>
                  </a:txBody>
                  <a:tcPr anchor="ctr"/>
                </a:tc>
                <a:tc>
                  <a:txBody>
                    <a:bodyPr/>
                    <a:lstStyle/>
                    <a:p>
                      <a:pPr algn="ctr"/>
                      <a:r>
                        <a:rPr lang="pt-BR">
                          <a:effectLst/>
                        </a:rPr>
                        <a:t>34</a:t>
                      </a:r>
                    </a:p>
                  </a:txBody>
                  <a:tcPr anchor="ctr"/>
                </a:tc>
                <a:extLst>
                  <a:ext uri="{0D108BD9-81ED-4DB2-BD59-A6C34878D82A}">
                    <a16:rowId xmlns:a16="http://schemas.microsoft.com/office/drawing/2014/main" xmlns="" val="1825196549"/>
                  </a:ext>
                </a:extLst>
              </a:tr>
              <a:tr h="354897">
                <a:tc>
                  <a:txBody>
                    <a:bodyPr/>
                    <a:lstStyle/>
                    <a:p>
                      <a:pPr algn="ctr"/>
                      <a:r>
                        <a:rPr lang="pt-BR">
                          <a:effectLst/>
                        </a:rPr>
                        <a:t>SC</a:t>
                      </a:r>
                    </a:p>
                  </a:txBody>
                  <a:tcPr anchor="ctr"/>
                </a:tc>
                <a:tc>
                  <a:txBody>
                    <a:bodyPr/>
                    <a:lstStyle/>
                    <a:p>
                      <a:pPr algn="ctr"/>
                      <a:r>
                        <a:rPr lang="pt-BR" dirty="0">
                          <a:effectLst/>
                        </a:rPr>
                        <a:t>238,50</a:t>
                      </a:r>
                    </a:p>
                  </a:txBody>
                  <a:tcPr anchor="ctr"/>
                </a:tc>
                <a:tc>
                  <a:txBody>
                    <a:bodyPr/>
                    <a:lstStyle/>
                    <a:p>
                      <a:pPr algn="ctr"/>
                      <a:r>
                        <a:rPr lang="pt-BR">
                          <a:effectLst/>
                        </a:rPr>
                        <a:t>14</a:t>
                      </a:r>
                    </a:p>
                  </a:txBody>
                  <a:tcPr anchor="ctr"/>
                </a:tc>
                <a:extLst>
                  <a:ext uri="{0D108BD9-81ED-4DB2-BD59-A6C34878D82A}">
                    <a16:rowId xmlns:a16="http://schemas.microsoft.com/office/drawing/2014/main" xmlns="" val="1471772008"/>
                  </a:ext>
                </a:extLst>
              </a:tr>
              <a:tr h="354897">
                <a:tc>
                  <a:txBody>
                    <a:bodyPr/>
                    <a:lstStyle/>
                    <a:p>
                      <a:pPr algn="ctr"/>
                      <a:r>
                        <a:rPr lang="pt-BR">
                          <a:effectLst/>
                        </a:rPr>
                        <a:t>MA</a:t>
                      </a:r>
                    </a:p>
                  </a:txBody>
                  <a:tcPr anchor="ctr"/>
                </a:tc>
                <a:tc>
                  <a:txBody>
                    <a:bodyPr/>
                    <a:lstStyle/>
                    <a:p>
                      <a:pPr algn="ctr"/>
                      <a:r>
                        <a:rPr lang="pt-BR">
                          <a:effectLst/>
                        </a:rPr>
                        <a:t>220,80</a:t>
                      </a:r>
                    </a:p>
                  </a:txBody>
                  <a:tcPr anchor="ctr"/>
                </a:tc>
                <a:tc>
                  <a:txBody>
                    <a:bodyPr/>
                    <a:lstStyle/>
                    <a:p>
                      <a:pPr algn="ctr"/>
                      <a:r>
                        <a:rPr lang="pt-BR">
                          <a:effectLst/>
                        </a:rPr>
                        <a:t>8</a:t>
                      </a:r>
                    </a:p>
                  </a:txBody>
                  <a:tcPr anchor="ctr"/>
                </a:tc>
                <a:extLst>
                  <a:ext uri="{0D108BD9-81ED-4DB2-BD59-A6C34878D82A}">
                    <a16:rowId xmlns:a16="http://schemas.microsoft.com/office/drawing/2014/main" xmlns="" val="1410760733"/>
                  </a:ext>
                </a:extLst>
              </a:tr>
              <a:tr h="354897">
                <a:tc>
                  <a:txBody>
                    <a:bodyPr/>
                    <a:lstStyle/>
                    <a:p>
                      <a:pPr algn="ctr"/>
                      <a:r>
                        <a:rPr lang="pt-BR">
                          <a:effectLst/>
                        </a:rPr>
                        <a:t>PB</a:t>
                      </a:r>
                    </a:p>
                  </a:txBody>
                  <a:tcPr anchor="ctr"/>
                </a:tc>
                <a:tc>
                  <a:txBody>
                    <a:bodyPr/>
                    <a:lstStyle/>
                    <a:p>
                      <a:pPr algn="ctr"/>
                      <a:r>
                        <a:rPr lang="pt-BR" dirty="0">
                          <a:effectLst/>
                        </a:rPr>
                        <a:t>157,20</a:t>
                      </a:r>
                    </a:p>
                  </a:txBody>
                  <a:tcPr anchor="ctr"/>
                </a:tc>
                <a:tc>
                  <a:txBody>
                    <a:bodyPr/>
                    <a:lstStyle/>
                    <a:p>
                      <a:pPr algn="ctr"/>
                      <a:r>
                        <a:rPr lang="pt-BR">
                          <a:effectLst/>
                        </a:rPr>
                        <a:t>15</a:t>
                      </a:r>
                    </a:p>
                  </a:txBody>
                  <a:tcPr anchor="ctr"/>
                </a:tc>
                <a:extLst>
                  <a:ext uri="{0D108BD9-81ED-4DB2-BD59-A6C34878D82A}">
                    <a16:rowId xmlns:a16="http://schemas.microsoft.com/office/drawing/2014/main" xmlns="" val="3766765084"/>
                  </a:ext>
                </a:extLst>
              </a:tr>
              <a:tr h="354897">
                <a:tc>
                  <a:txBody>
                    <a:bodyPr/>
                    <a:lstStyle/>
                    <a:p>
                      <a:pPr algn="ctr"/>
                      <a:r>
                        <a:rPr lang="pt-BR">
                          <a:effectLst/>
                        </a:rPr>
                        <a:t>SE</a:t>
                      </a:r>
                    </a:p>
                  </a:txBody>
                  <a:tcPr anchor="ctr"/>
                </a:tc>
                <a:tc>
                  <a:txBody>
                    <a:bodyPr/>
                    <a:lstStyle/>
                    <a:p>
                      <a:pPr algn="ctr"/>
                      <a:r>
                        <a:rPr lang="pt-BR">
                          <a:effectLst/>
                        </a:rPr>
                        <a:t>34,50</a:t>
                      </a:r>
                    </a:p>
                  </a:txBody>
                  <a:tcPr anchor="ctr"/>
                </a:tc>
                <a:tc>
                  <a:txBody>
                    <a:bodyPr/>
                    <a:lstStyle/>
                    <a:p>
                      <a:pPr algn="ctr"/>
                      <a:r>
                        <a:rPr lang="pt-BR">
                          <a:effectLst/>
                        </a:rPr>
                        <a:t>1</a:t>
                      </a:r>
                    </a:p>
                  </a:txBody>
                  <a:tcPr anchor="ctr"/>
                </a:tc>
                <a:extLst>
                  <a:ext uri="{0D108BD9-81ED-4DB2-BD59-A6C34878D82A}">
                    <a16:rowId xmlns:a16="http://schemas.microsoft.com/office/drawing/2014/main" xmlns="" val="2039929031"/>
                  </a:ext>
                </a:extLst>
              </a:tr>
              <a:tr h="354897">
                <a:tc>
                  <a:txBody>
                    <a:bodyPr/>
                    <a:lstStyle/>
                    <a:p>
                      <a:pPr algn="ctr"/>
                      <a:r>
                        <a:rPr lang="pt-BR">
                          <a:effectLst/>
                        </a:rPr>
                        <a:t>RJ</a:t>
                      </a:r>
                    </a:p>
                  </a:txBody>
                  <a:tcPr anchor="ctr"/>
                </a:tc>
                <a:tc>
                  <a:txBody>
                    <a:bodyPr/>
                    <a:lstStyle/>
                    <a:p>
                      <a:pPr algn="ctr"/>
                      <a:r>
                        <a:rPr lang="pt-BR">
                          <a:effectLst/>
                        </a:rPr>
                        <a:t>28,05</a:t>
                      </a:r>
                    </a:p>
                  </a:txBody>
                  <a:tcPr anchor="ctr"/>
                </a:tc>
                <a:tc>
                  <a:txBody>
                    <a:bodyPr/>
                    <a:lstStyle/>
                    <a:p>
                      <a:pPr algn="ctr"/>
                      <a:r>
                        <a:rPr lang="pt-BR">
                          <a:effectLst/>
                        </a:rPr>
                        <a:t>1</a:t>
                      </a:r>
                    </a:p>
                  </a:txBody>
                  <a:tcPr anchor="ctr"/>
                </a:tc>
                <a:extLst>
                  <a:ext uri="{0D108BD9-81ED-4DB2-BD59-A6C34878D82A}">
                    <a16:rowId xmlns:a16="http://schemas.microsoft.com/office/drawing/2014/main" xmlns="" val="1483358714"/>
                  </a:ext>
                </a:extLst>
              </a:tr>
              <a:tr h="354897">
                <a:tc>
                  <a:txBody>
                    <a:bodyPr/>
                    <a:lstStyle/>
                    <a:p>
                      <a:pPr algn="ctr"/>
                      <a:r>
                        <a:rPr lang="pt-BR">
                          <a:effectLst/>
                        </a:rPr>
                        <a:t>PR</a:t>
                      </a:r>
                    </a:p>
                  </a:txBody>
                  <a:tcPr anchor="ctr"/>
                </a:tc>
                <a:tc>
                  <a:txBody>
                    <a:bodyPr/>
                    <a:lstStyle/>
                    <a:p>
                      <a:pPr algn="ctr"/>
                      <a:r>
                        <a:rPr lang="pt-BR">
                          <a:effectLst/>
                        </a:rPr>
                        <a:t>2,50</a:t>
                      </a:r>
                    </a:p>
                  </a:txBody>
                  <a:tcPr anchor="ctr"/>
                </a:tc>
                <a:tc>
                  <a:txBody>
                    <a:bodyPr/>
                    <a:lstStyle/>
                    <a:p>
                      <a:pPr algn="ctr"/>
                      <a:r>
                        <a:rPr lang="pt-BR">
                          <a:effectLst/>
                        </a:rPr>
                        <a:t>1</a:t>
                      </a:r>
                    </a:p>
                  </a:txBody>
                  <a:tcPr anchor="ctr"/>
                </a:tc>
                <a:extLst>
                  <a:ext uri="{0D108BD9-81ED-4DB2-BD59-A6C34878D82A}">
                    <a16:rowId xmlns:a16="http://schemas.microsoft.com/office/drawing/2014/main" xmlns="" val="2510586598"/>
                  </a:ext>
                </a:extLst>
              </a:tr>
              <a:tr h="354897">
                <a:tc>
                  <a:txBody>
                    <a:bodyPr/>
                    <a:lstStyle/>
                    <a:p>
                      <a:pPr algn="ctr"/>
                      <a:r>
                        <a:rPr lang="pt-BR" b="1">
                          <a:effectLst/>
                        </a:rPr>
                        <a:t>Total</a:t>
                      </a:r>
                      <a:endParaRPr lang="pt-BR">
                        <a:effectLst/>
                      </a:endParaRPr>
                    </a:p>
                  </a:txBody>
                  <a:tcPr anchor="ctr"/>
                </a:tc>
                <a:tc>
                  <a:txBody>
                    <a:bodyPr/>
                    <a:lstStyle/>
                    <a:p>
                      <a:pPr algn="ctr"/>
                      <a:r>
                        <a:rPr lang="pt-BR" b="1">
                          <a:effectLst/>
                        </a:rPr>
                        <a:t>13.005,95</a:t>
                      </a:r>
                      <a:endParaRPr lang="pt-BR">
                        <a:effectLst/>
                      </a:endParaRPr>
                    </a:p>
                  </a:txBody>
                  <a:tcPr anchor="ctr"/>
                </a:tc>
                <a:tc>
                  <a:txBody>
                    <a:bodyPr/>
                    <a:lstStyle/>
                    <a:p>
                      <a:pPr algn="ctr"/>
                      <a:r>
                        <a:rPr lang="pt-BR" b="1" dirty="0">
                          <a:effectLst/>
                        </a:rPr>
                        <a:t>518</a:t>
                      </a:r>
                      <a:endParaRPr lang="pt-BR" dirty="0">
                        <a:effectLst/>
                      </a:endParaRPr>
                    </a:p>
                  </a:txBody>
                  <a:tcPr anchor="ctr"/>
                </a:tc>
                <a:extLst>
                  <a:ext uri="{0D108BD9-81ED-4DB2-BD59-A6C34878D82A}">
                    <a16:rowId xmlns:a16="http://schemas.microsoft.com/office/drawing/2014/main" xmlns="" val="2552496327"/>
                  </a:ext>
                </a:extLst>
              </a:tr>
            </a:tbl>
          </a:graphicData>
        </a:graphic>
      </p:graphicFrame>
      <p:sp>
        <p:nvSpPr>
          <p:cNvPr id="5" name="CaixaDeTexto 4"/>
          <p:cNvSpPr txBox="1"/>
          <p:nvPr/>
        </p:nvSpPr>
        <p:spPr>
          <a:xfrm>
            <a:off x="7956376" y="6415822"/>
            <a:ext cx="1584176" cy="261610"/>
          </a:xfrm>
          <a:prstGeom prst="rect">
            <a:avLst/>
          </a:prstGeom>
          <a:noFill/>
        </p:spPr>
        <p:txBody>
          <a:bodyPr wrap="square" rtlCol="0">
            <a:spAutoFit/>
          </a:bodyPr>
          <a:lstStyle/>
          <a:p>
            <a:r>
              <a:rPr lang="pt-BR" sz="1100" dirty="0" smtClean="0"/>
              <a:t>ABEEÓLICA, 2018.</a:t>
            </a:r>
            <a:endParaRPr lang="pt-BR" sz="1100" dirty="0"/>
          </a:p>
        </p:txBody>
      </p:sp>
    </p:spTree>
    <p:extLst>
      <p:ext uri="{BB962C8B-B14F-4D97-AF65-F5344CB8AC3E}">
        <p14:creationId xmlns:p14="http://schemas.microsoft.com/office/powerpoint/2010/main" val="1956681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11560" y="2130425"/>
            <a:ext cx="7992888" cy="1755775"/>
          </a:xfrm>
        </p:spPr>
        <p:txBody>
          <a:bodyPr>
            <a:noAutofit/>
          </a:bodyPr>
          <a:lstStyle/>
          <a:p>
            <a:r>
              <a:rPr lang="pt-BR" sz="6000" dirty="0" smtClean="0"/>
              <a:t>MINI-CURSO: ENERGIA EÓLICA</a:t>
            </a:r>
            <a:endParaRPr lang="pt-BR" sz="6000" dirty="0"/>
          </a:p>
        </p:txBody>
      </p:sp>
      <p:sp>
        <p:nvSpPr>
          <p:cNvPr id="3" name="Subtítulo 2"/>
          <p:cNvSpPr>
            <a:spLocks noGrp="1"/>
          </p:cNvSpPr>
          <p:nvPr>
            <p:ph type="subTitle" idx="1"/>
          </p:nvPr>
        </p:nvSpPr>
        <p:spPr>
          <a:xfrm>
            <a:off x="1259632" y="3886200"/>
            <a:ext cx="7232848" cy="1919064"/>
          </a:xfrm>
        </p:spPr>
        <p:txBody>
          <a:bodyPr/>
          <a:lstStyle/>
          <a:p>
            <a:r>
              <a:rPr lang="pt-BR" dirty="0" err="1" smtClean="0"/>
              <a:t>Engª</a:t>
            </a:r>
            <a:r>
              <a:rPr lang="pt-BR" dirty="0" smtClean="0"/>
              <a:t>. De Energia e </a:t>
            </a:r>
            <a:r>
              <a:rPr lang="pt-BR" dirty="0" err="1" smtClean="0"/>
              <a:t>MsC</a:t>
            </a:r>
            <a:r>
              <a:rPr lang="pt-BR" dirty="0" smtClean="0"/>
              <a:t>. em Eng. De Energia Joice L. Pereira</a:t>
            </a:r>
          </a:p>
          <a:p>
            <a:r>
              <a:rPr lang="pt-BR" dirty="0" smtClean="0"/>
              <a:t>engjoiceper@gmail.com</a:t>
            </a:r>
            <a:endParaRPr lang="pt-BR" dirty="0"/>
          </a:p>
        </p:txBody>
      </p:sp>
    </p:spTree>
    <p:extLst>
      <p:ext uri="{BB962C8B-B14F-4D97-AF65-F5344CB8AC3E}">
        <p14:creationId xmlns:p14="http://schemas.microsoft.com/office/powerpoint/2010/main" val="765007163"/>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17902" t="21027" r="20667" b="24406"/>
          <a:stretch/>
        </p:blipFill>
        <p:spPr>
          <a:xfrm>
            <a:off x="60186" y="1593216"/>
            <a:ext cx="9083814" cy="4680520"/>
          </a:xfrm>
          <a:prstGeom prst="rect">
            <a:avLst/>
          </a:prstGeom>
        </p:spPr>
      </p:pic>
      <p:sp>
        <p:nvSpPr>
          <p:cNvPr id="3" name="Retângulo 2"/>
          <p:cNvSpPr/>
          <p:nvPr/>
        </p:nvSpPr>
        <p:spPr>
          <a:xfrm>
            <a:off x="971600" y="6309320"/>
            <a:ext cx="9011462" cy="307777"/>
          </a:xfrm>
          <a:prstGeom prst="rect">
            <a:avLst/>
          </a:prstGeom>
        </p:spPr>
        <p:txBody>
          <a:bodyPr wrap="square">
            <a:spAutoFit/>
          </a:bodyPr>
          <a:lstStyle/>
          <a:p>
            <a:r>
              <a:rPr lang="pt-BR" sz="1400" dirty="0" smtClean="0"/>
              <a:t>Disponível em: https</a:t>
            </a:r>
            <a:r>
              <a:rPr lang="pt-BR" sz="1400" dirty="0"/>
              <a:t>://medium.com/abdi-digital/mulheres-se-destacam-na-ind%C3%BAstria-3c038e1e7074</a:t>
            </a:r>
          </a:p>
        </p:txBody>
      </p:sp>
    </p:spTree>
    <p:extLst>
      <p:ext uri="{BB962C8B-B14F-4D97-AF65-F5344CB8AC3E}">
        <p14:creationId xmlns:p14="http://schemas.microsoft.com/office/powerpoint/2010/main" val="34507315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20668" t="8656" r="42806" b="18500"/>
          <a:stretch/>
        </p:blipFill>
        <p:spPr>
          <a:xfrm>
            <a:off x="539552" y="0"/>
            <a:ext cx="6840760" cy="6862579"/>
          </a:xfrm>
          <a:prstGeom prst="rect">
            <a:avLst/>
          </a:prstGeom>
        </p:spPr>
      </p:pic>
    </p:spTree>
    <p:extLst>
      <p:ext uri="{BB962C8B-B14F-4D97-AF65-F5344CB8AC3E}">
        <p14:creationId xmlns:p14="http://schemas.microsoft.com/office/powerpoint/2010/main" val="1691201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34504" t="8658" r="40038" b="22199"/>
          <a:stretch/>
        </p:blipFill>
        <p:spPr>
          <a:xfrm>
            <a:off x="467544" y="188640"/>
            <a:ext cx="5040560" cy="6597352"/>
          </a:xfrm>
          <a:prstGeom prst="rect">
            <a:avLst/>
          </a:prstGeom>
        </p:spPr>
      </p:pic>
      <p:sp>
        <p:nvSpPr>
          <p:cNvPr id="4" name="Retângulo 3"/>
          <p:cNvSpPr/>
          <p:nvPr/>
        </p:nvSpPr>
        <p:spPr>
          <a:xfrm>
            <a:off x="5004048" y="6093296"/>
            <a:ext cx="4139952" cy="553998"/>
          </a:xfrm>
          <a:prstGeom prst="rect">
            <a:avLst/>
          </a:prstGeom>
        </p:spPr>
        <p:txBody>
          <a:bodyPr wrap="square">
            <a:spAutoFit/>
          </a:bodyPr>
          <a:lstStyle/>
          <a:p>
            <a:r>
              <a:rPr lang="pt-BR" sz="1000" dirty="0"/>
              <a:t>Disponível em: https://www.theguardian.com/environment/2018/mar/09/weatherwatch-how-to-maximise-the-power-from-mighty-blades</a:t>
            </a:r>
          </a:p>
        </p:txBody>
      </p:sp>
    </p:spTree>
    <p:extLst>
      <p:ext uri="{BB962C8B-B14F-4D97-AF65-F5344CB8AC3E}">
        <p14:creationId xmlns:p14="http://schemas.microsoft.com/office/powerpoint/2010/main" val="27464641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FORMAÇÃO DOS VENTOS</a:t>
            </a:r>
            <a:endParaRPr lang="pt-BR" dirty="0"/>
          </a:p>
        </p:txBody>
      </p:sp>
      <p:sp>
        <p:nvSpPr>
          <p:cNvPr id="3" name="Espaço Reservado para Texto 2"/>
          <p:cNvSpPr>
            <a:spLocks noGrp="1"/>
          </p:cNvSpPr>
          <p:nvPr>
            <p:ph type="body" idx="1"/>
          </p:nvPr>
        </p:nvSpPr>
        <p:spPr/>
        <p:txBody>
          <a:bodyPr/>
          <a:lstStyle/>
          <a:p>
            <a:r>
              <a:rPr lang="pt-BR" dirty="0" smtClean="0"/>
              <a:t>UNIDADE 2</a:t>
            </a:r>
            <a:endParaRPr lang="pt-BR" dirty="0"/>
          </a:p>
        </p:txBody>
      </p:sp>
    </p:spTree>
    <p:extLst>
      <p:ext uri="{BB962C8B-B14F-4D97-AF65-F5344CB8AC3E}">
        <p14:creationId xmlns:p14="http://schemas.microsoft.com/office/powerpoint/2010/main" val="2410713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81000" y="1412776"/>
            <a:ext cx="8229600" cy="704419"/>
          </a:xfrm>
        </p:spPr>
        <p:txBody>
          <a:bodyPr>
            <a:normAutofit fontScale="90000"/>
          </a:bodyPr>
          <a:lstStyle/>
          <a:p>
            <a:r>
              <a:rPr lang="pt-BR" dirty="0" smtClean="0"/>
              <a:t>Mecanismo de formação dos ventos</a:t>
            </a:r>
            <a:endParaRPr lang="pt-BR" dirty="0"/>
          </a:p>
        </p:txBody>
      </p:sp>
      <p:sp>
        <p:nvSpPr>
          <p:cNvPr id="5" name="Espaço Reservado para Conteúdo 4"/>
          <p:cNvSpPr>
            <a:spLocks noGrp="1"/>
          </p:cNvSpPr>
          <p:nvPr>
            <p:ph sz="half" idx="1"/>
          </p:nvPr>
        </p:nvSpPr>
        <p:spPr>
          <a:xfrm>
            <a:off x="381001" y="2117195"/>
            <a:ext cx="4199782" cy="4528685"/>
          </a:xfrm>
        </p:spPr>
        <p:txBody>
          <a:bodyPr>
            <a:normAutofit fontScale="55000" lnSpcReduction="20000"/>
          </a:bodyPr>
          <a:lstStyle/>
          <a:p>
            <a:pPr algn="just"/>
            <a:r>
              <a:rPr lang="pt-BR" sz="4400" dirty="0" smtClean="0"/>
              <a:t> </a:t>
            </a:r>
            <a:r>
              <a:rPr lang="pt-BR" sz="4400" dirty="0"/>
              <a:t>O responsável pela origem dos ventos, como na maior parte dos recursos energéticos da Terra, é o Sol</a:t>
            </a:r>
            <a:r>
              <a:rPr lang="pt-BR" sz="4400" dirty="0" smtClean="0"/>
              <a:t>.</a:t>
            </a:r>
          </a:p>
          <a:p>
            <a:pPr marL="0" indent="0" algn="just">
              <a:buNone/>
            </a:pPr>
            <a:r>
              <a:rPr lang="pt-BR" sz="4400" dirty="0" smtClean="0"/>
              <a:t> </a:t>
            </a:r>
            <a:endParaRPr lang="pt-BR" sz="4400" dirty="0"/>
          </a:p>
          <a:p>
            <a:pPr algn="just"/>
            <a:r>
              <a:rPr lang="pt-BR" sz="4400" dirty="0"/>
              <a:t> Os ventos são causados por diferenças de pressão ao longo da superfície terrestre, devidas ao fato da radiação solar recebida na terra ser maior nas zonas equatoriais do que nas zonas polares. </a:t>
            </a:r>
            <a:endParaRPr lang="pt-BR" sz="4400" dirty="0" smtClean="0"/>
          </a:p>
          <a:p>
            <a:pPr marL="0" indent="0">
              <a:buNone/>
            </a:pPr>
            <a:endParaRPr lang="pt-BR" dirty="0" smtClean="0"/>
          </a:p>
          <a:p>
            <a:endParaRPr lang="pt-BR" dirty="0"/>
          </a:p>
        </p:txBody>
      </p:sp>
      <p:sp>
        <p:nvSpPr>
          <p:cNvPr id="6" name="Espaço Reservado para Conteúdo 5"/>
          <p:cNvSpPr>
            <a:spLocks noGrp="1"/>
          </p:cNvSpPr>
          <p:nvPr>
            <p:ph sz="half" idx="2"/>
          </p:nvPr>
        </p:nvSpPr>
        <p:spPr/>
        <p:txBody>
          <a:bodyPr>
            <a:normAutofit fontScale="55000" lnSpcReduction="20000"/>
          </a:bodyPr>
          <a:lstStyle/>
          <a:p>
            <a:endParaRPr lang="pt-BR"/>
          </a:p>
        </p:txBody>
      </p:sp>
      <p:pic>
        <p:nvPicPr>
          <p:cNvPr id="7" name="Imagem 6"/>
          <p:cNvPicPr>
            <a:picLocks noChangeAspect="1"/>
          </p:cNvPicPr>
          <p:nvPr/>
        </p:nvPicPr>
        <p:blipFill>
          <a:blip r:embed="rId2"/>
          <a:stretch>
            <a:fillRect/>
          </a:stretch>
        </p:blipFill>
        <p:spPr>
          <a:xfrm>
            <a:off x="4580783" y="2348881"/>
            <a:ext cx="4450186" cy="3760352"/>
          </a:xfrm>
          <a:prstGeom prst="rect">
            <a:avLst/>
          </a:prstGeom>
        </p:spPr>
      </p:pic>
      <p:sp>
        <p:nvSpPr>
          <p:cNvPr id="8" name="Retângulo 7"/>
          <p:cNvSpPr/>
          <p:nvPr/>
        </p:nvSpPr>
        <p:spPr>
          <a:xfrm>
            <a:off x="3126313" y="5768717"/>
            <a:ext cx="5904656" cy="877163"/>
          </a:xfrm>
          <a:prstGeom prst="rect">
            <a:avLst/>
          </a:prstGeom>
        </p:spPr>
        <p:txBody>
          <a:bodyPr wrap="square">
            <a:spAutoFit/>
          </a:bodyPr>
          <a:lstStyle/>
          <a:p>
            <a:endParaRPr lang="pt-BR" sz="2000" dirty="0">
              <a:solidFill>
                <a:srgbClr val="000000"/>
              </a:solidFill>
              <a:latin typeface="Arial" panose="020B0604020202020204" pitchFamily="34" charset="0"/>
            </a:endParaRPr>
          </a:p>
          <a:p>
            <a:pPr algn="r"/>
            <a:r>
              <a:rPr lang="pt-BR" sz="2000" dirty="0">
                <a:solidFill>
                  <a:srgbClr val="000000"/>
                </a:solidFill>
                <a:latin typeface="Arial" panose="020B0604020202020204" pitchFamily="34" charset="0"/>
              </a:rPr>
              <a:t> </a:t>
            </a:r>
            <a:r>
              <a:rPr lang="pt-BR" sz="1100" i="1" dirty="0">
                <a:solidFill>
                  <a:srgbClr val="000000"/>
                </a:solidFill>
                <a:latin typeface="Arial" panose="020B0604020202020204" pitchFamily="34" charset="0"/>
              </a:rPr>
              <a:t>Formação dos ventos devido ao deslocamento das massas de ar. </a:t>
            </a:r>
            <a:endParaRPr lang="pt-BR" sz="1100" dirty="0">
              <a:solidFill>
                <a:srgbClr val="000000"/>
              </a:solidFill>
              <a:latin typeface="Arial" panose="020B0604020202020204" pitchFamily="34" charset="0"/>
            </a:endParaRPr>
          </a:p>
          <a:p>
            <a:pPr algn="r"/>
            <a:r>
              <a:rPr lang="pt-BR" sz="1100" i="1" dirty="0">
                <a:solidFill>
                  <a:srgbClr val="000000"/>
                </a:solidFill>
                <a:latin typeface="Arial" panose="020B0604020202020204" pitchFamily="34" charset="0"/>
              </a:rPr>
              <a:t>(Fonte: CEPEL, 2001) </a:t>
            </a:r>
            <a:endParaRPr lang="pt-BR" sz="1100" dirty="0"/>
          </a:p>
        </p:txBody>
      </p:sp>
    </p:spTree>
    <p:extLst>
      <p:ext uri="{BB962C8B-B14F-4D97-AF65-F5344CB8AC3E}">
        <p14:creationId xmlns:p14="http://schemas.microsoft.com/office/powerpoint/2010/main" val="3939144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Forças atuantes na atmosfera</a:t>
            </a:r>
            <a:endParaRPr lang="pt-BR" dirty="0"/>
          </a:p>
        </p:txBody>
      </p:sp>
      <p:graphicFrame>
        <p:nvGraphicFramePr>
          <p:cNvPr id="4" name="Espaço Reservado para Conteúdo 3"/>
          <p:cNvGraphicFramePr>
            <a:graphicFrameLocks noGrp="1"/>
          </p:cNvGraphicFramePr>
          <p:nvPr>
            <p:ph idx="1"/>
            <p:extLst/>
          </p:nvPr>
        </p:nvGraphicFramePr>
        <p:xfrm>
          <a:off x="457200" y="2852738"/>
          <a:ext cx="8363271" cy="2304455"/>
        </p:xfrm>
        <a:graphic>
          <a:graphicData uri="http://schemas.openxmlformats.org/drawingml/2006/table">
            <a:tbl>
              <a:tblPr firstRow="1" bandRow="1">
                <a:tableStyleId>{5C22544A-7EE6-4342-B048-85BDC9FD1C3A}</a:tableStyleId>
              </a:tblPr>
              <a:tblGrid>
                <a:gridCol w="2787757">
                  <a:extLst>
                    <a:ext uri="{9D8B030D-6E8A-4147-A177-3AD203B41FA5}">
                      <a16:colId xmlns:a16="http://schemas.microsoft.com/office/drawing/2014/main" xmlns="" val="2906505939"/>
                    </a:ext>
                  </a:extLst>
                </a:gridCol>
                <a:gridCol w="2787757">
                  <a:extLst>
                    <a:ext uri="{9D8B030D-6E8A-4147-A177-3AD203B41FA5}">
                      <a16:colId xmlns:a16="http://schemas.microsoft.com/office/drawing/2014/main" xmlns="" val="2170710970"/>
                    </a:ext>
                  </a:extLst>
                </a:gridCol>
                <a:gridCol w="2787757">
                  <a:extLst>
                    <a:ext uri="{9D8B030D-6E8A-4147-A177-3AD203B41FA5}">
                      <a16:colId xmlns:a16="http://schemas.microsoft.com/office/drawing/2014/main" xmlns="" val="2011291804"/>
                    </a:ext>
                  </a:extLst>
                </a:gridCol>
              </a:tblGrid>
              <a:tr h="460891">
                <a:tc>
                  <a:txBody>
                    <a:bodyPr/>
                    <a:lstStyle/>
                    <a:p>
                      <a:pPr algn="ctr"/>
                      <a:r>
                        <a:rPr lang="pt-BR" dirty="0" smtClean="0"/>
                        <a:t>Força</a:t>
                      </a:r>
                      <a:endParaRPr lang="pt-BR" dirty="0"/>
                    </a:p>
                  </a:txBody>
                  <a:tcPr/>
                </a:tc>
                <a:tc>
                  <a:txBody>
                    <a:bodyPr/>
                    <a:lstStyle/>
                    <a:p>
                      <a:pPr algn="ctr"/>
                      <a:r>
                        <a:rPr lang="pt-BR" dirty="0" smtClean="0"/>
                        <a:t>Horizontal</a:t>
                      </a:r>
                      <a:endParaRPr lang="pt-BR" dirty="0"/>
                    </a:p>
                  </a:txBody>
                  <a:tcPr/>
                </a:tc>
                <a:tc>
                  <a:txBody>
                    <a:bodyPr/>
                    <a:lstStyle/>
                    <a:p>
                      <a:pPr algn="ctr"/>
                      <a:r>
                        <a:rPr lang="pt-BR" dirty="0" smtClean="0"/>
                        <a:t>Vertical</a:t>
                      </a:r>
                      <a:endParaRPr lang="pt-BR" dirty="0"/>
                    </a:p>
                  </a:txBody>
                  <a:tcPr/>
                </a:tc>
                <a:extLst>
                  <a:ext uri="{0D108BD9-81ED-4DB2-BD59-A6C34878D82A}">
                    <a16:rowId xmlns:a16="http://schemas.microsoft.com/office/drawing/2014/main" xmlns="" val="1849870819"/>
                  </a:ext>
                </a:extLst>
              </a:tr>
              <a:tr h="460891">
                <a:tc>
                  <a:txBody>
                    <a:bodyPr/>
                    <a:lstStyle/>
                    <a:p>
                      <a:pPr algn="ctr"/>
                      <a:r>
                        <a:rPr lang="pt-BR" dirty="0" smtClean="0"/>
                        <a:t>Gradiente de pressão</a:t>
                      </a:r>
                      <a:endParaRPr lang="pt-BR" dirty="0"/>
                    </a:p>
                  </a:txBody>
                  <a:tcPr/>
                </a:tc>
                <a:tc>
                  <a:txBody>
                    <a:bodyPr/>
                    <a:lstStyle/>
                    <a:p>
                      <a:pPr algn="ctr"/>
                      <a:r>
                        <a:rPr lang="pt-BR" dirty="0" smtClean="0"/>
                        <a:t>Forte</a:t>
                      </a:r>
                      <a:endParaRPr lang="pt-BR" dirty="0"/>
                    </a:p>
                  </a:txBody>
                  <a:tcPr/>
                </a:tc>
                <a:tc>
                  <a:txBody>
                    <a:bodyPr/>
                    <a:lstStyle/>
                    <a:p>
                      <a:pPr algn="ctr"/>
                      <a:r>
                        <a:rPr lang="pt-BR" dirty="0" smtClean="0"/>
                        <a:t>Forte</a:t>
                      </a:r>
                      <a:endParaRPr lang="pt-BR" dirty="0"/>
                    </a:p>
                  </a:txBody>
                  <a:tcPr/>
                </a:tc>
                <a:extLst>
                  <a:ext uri="{0D108BD9-81ED-4DB2-BD59-A6C34878D82A}">
                    <a16:rowId xmlns:a16="http://schemas.microsoft.com/office/drawing/2014/main" xmlns="" val="139514895"/>
                  </a:ext>
                </a:extLst>
              </a:tr>
              <a:tr h="460891">
                <a:tc>
                  <a:txBody>
                    <a:bodyPr/>
                    <a:lstStyle/>
                    <a:p>
                      <a:pPr algn="ctr"/>
                      <a:r>
                        <a:rPr lang="pt-BR" dirty="0" smtClean="0"/>
                        <a:t>Gravidade</a:t>
                      </a:r>
                      <a:endParaRPr lang="pt-BR" dirty="0"/>
                    </a:p>
                  </a:txBody>
                  <a:tcPr/>
                </a:tc>
                <a:tc>
                  <a:txBody>
                    <a:bodyPr/>
                    <a:lstStyle/>
                    <a:p>
                      <a:pPr algn="ctr"/>
                      <a:r>
                        <a:rPr lang="pt-BR" dirty="0" smtClean="0"/>
                        <a:t>Nenhuma</a:t>
                      </a:r>
                      <a:endParaRPr lang="pt-BR" dirty="0"/>
                    </a:p>
                  </a:txBody>
                  <a:tcPr/>
                </a:tc>
                <a:tc>
                  <a:txBody>
                    <a:bodyPr/>
                    <a:lstStyle/>
                    <a:p>
                      <a:pPr algn="ctr"/>
                      <a:r>
                        <a:rPr lang="pt-BR" dirty="0" smtClean="0"/>
                        <a:t>Forte</a:t>
                      </a:r>
                      <a:endParaRPr lang="pt-BR" dirty="0"/>
                    </a:p>
                  </a:txBody>
                  <a:tcPr/>
                </a:tc>
                <a:extLst>
                  <a:ext uri="{0D108BD9-81ED-4DB2-BD59-A6C34878D82A}">
                    <a16:rowId xmlns:a16="http://schemas.microsoft.com/office/drawing/2014/main" xmlns="" val="2688119177"/>
                  </a:ext>
                </a:extLst>
              </a:tr>
              <a:tr h="460891">
                <a:tc>
                  <a:txBody>
                    <a:bodyPr/>
                    <a:lstStyle/>
                    <a:p>
                      <a:pPr algn="ctr"/>
                      <a:r>
                        <a:rPr lang="pt-BR" dirty="0" smtClean="0"/>
                        <a:t>Atrito</a:t>
                      </a:r>
                      <a:endParaRPr lang="pt-BR" dirty="0"/>
                    </a:p>
                  </a:txBody>
                  <a:tcPr/>
                </a:tc>
                <a:tc>
                  <a:txBody>
                    <a:bodyPr/>
                    <a:lstStyle/>
                    <a:p>
                      <a:pPr algn="ctr"/>
                      <a:r>
                        <a:rPr lang="pt-BR" dirty="0" smtClean="0"/>
                        <a:t>Forte</a:t>
                      </a:r>
                      <a:endParaRPr lang="pt-BR" dirty="0"/>
                    </a:p>
                  </a:txBody>
                  <a:tcPr/>
                </a:tc>
                <a:tc>
                  <a:txBody>
                    <a:bodyPr/>
                    <a:lstStyle/>
                    <a:p>
                      <a:pPr algn="ctr"/>
                      <a:r>
                        <a:rPr lang="pt-BR" dirty="0" smtClean="0"/>
                        <a:t>Fraca</a:t>
                      </a:r>
                      <a:endParaRPr lang="pt-BR" dirty="0"/>
                    </a:p>
                  </a:txBody>
                  <a:tcPr/>
                </a:tc>
                <a:extLst>
                  <a:ext uri="{0D108BD9-81ED-4DB2-BD59-A6C34878D82A}">
                    <a16:rowId xmlns:a16="http://schemas.microsoft.com/office/drawing/2014/main" xmlns="" val="1279384442"/>
                  </a:ext>
                </a:extLst>
              </a:tr>
              <a:tr h="460891">
                <a:tc>
                  <a:txBody>
                    <a:bodyPr/>
                    <a:lstStyle/>
                    <a:p>
                      <a:pPr algn="ctr"/>
                      <a:r>
                        <a:rPr lang="pt-BR" dirty="0" smtClean="0"/>
                        <a:t>Força de </a:t>
                      </a:r>
                      <a:r>
                        <a:rPr lang="pt-BR" dirty="0" err="1" smtClean="0"/>
                        <a:t>Coriolis</a:t>
                      </a:r>
                      <a:endParaRPr lang="pt-BR" dirty="0"/>
                    </a:p>
                  </a:txBody>
                  <a:tcPr/>
                </a:tc>
                <a:tc>
                  <a:txBody>
                    <a:bodyPr/>
                    <a:lstStyle/>
                    <a:p>
                      <a:pPr algn="ctr"/>
                      <a:r>
                        <a:rPr lang="pt-BR" dirty="0" smtClean="0"/>
                        <a:t>Forte</a:t>
                      </a:r>
                      <a:endParaRPr lang="pt-BR" dirty="0"/>
                    </a:p>
                  </a:txBody>
                  <a:tcPr/>
                </a:tc>
                <a:tc>
                  <a:txBody>
                    <a:bodyPr/>
                    <a:lstStyle/>
                    <a:p>
                      <a:pPr algn="ctr"/>
                      <a:r>
                        <a:rPr lang="pt-BR" dirty="0" smtClean="0"/>
                        <a:t>Fraca</a:t>
                      </a:r>
                      <a:endParaRPr lang="pt-BR" dirty="0"/>
                    </a:p>
                  </a:txBody>
                  <a:tcPr/>
                </a:tc>
                <a:extLst>
                  <a:ext uri="{0D108BD9-81ED-4DB2-BD59-A6C34878D82A}">
                    <a16:rowId xmlns:a16="http://schemas.microsoft.com/office/drawing/2014/main" xmlns="" val="51795611"/>
                  </a:ext>
                </a:extLst>
              </a:tr>
            </a:tbl>
          </a:graphicData>
        </a:graphic>
      </p:graphicFrame>
    </p:spTree>
    <p:extLst>
      <p:ext uri="{BB962C8B-B14F-4D97-AF65-F5344CB8AC3E}">
        <p14:creationId xmlns:p14="http://schemas.microsoft.com/office/powerpoint/2010/main" val="1479493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Estrutura vertical da atmosfera</a:t>
            </a:r>
            <a:endParaRPr lang="pt-BR" dirty="0"/>
          </a:p>
        </p:txBody>
      </p:sp>
      <p:pic>
        <p:nvPicPr>
          <p:cNvPr id="4" name="Espaço Reservado para Conteúdo 3"/>
          <p:cNvPicPr>
            <a:picLocks noGrp="1" noChangeAspect="1"/>
          </p:cNvPicPr>
          <p:nvPr>
            <p:ph idx="1"/>
          </p:nvPr>
        </p:nvPicPr>
        <p:blipFill rotWithShape="1">
          <a:blip r:embed="rId2"/>
          <a:srcRect l="22791" t="41802" r="20318" b="7603"/>
          <a:stretch/>
        </p:blipFill>
        <p:spPr>
          <a:xfrm>
            <a:off x="457200" y="2487721"/>
            <a:ext cx="8373616" cy="4186811"/>
          </a:xfrm>
          <a:prstGeom prst="rect">
            <a:avLst/>
          </a:prstGeom>
        </p:spPr>
      </p:pic>
    </p:spTree>
    <p:extLst>
      <p:ext uri="{BB962C8B-B14F-4D97-AF65-F5344CB8AC3E}">
        <p14:creationId xmlns:p14="http://schemas.microsoft.com/office/powerpoint/2010/main" val="691520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rotWithShape="1">
          <a:blip r:embed="rId2"/>
          <a:srcRect l="21774" t="38187" r="24542" b="20470"/>
          <a:stretch/>
        </p:blipFill>
        <p:spPr>
          <a:xfrm>
            <a:off x="152676" y="2204864"/>
            <a:ext cx="8838647" cy="3921299"/>
          </a:xfrm>
          <a:prstGeom prst="rect">
            <a:avLst/>
          </a:prstGeom>
        </p:spPr>
      </p:pic>
    </p:spTree>
    <p:extLst>
      <p:ext uri="{BB962C8B-B14F-4D97-AF65-F5344CB8AC3E}">
        <p14:creationId xmlns:p14="http://schemas.microsoft.com/office/powerpoint/2010/main" val="17963080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Fatores que influenciam a velocidade dos ventos</a:t>
            </a:r>
            <a:endParaRPr lang="pt-BR" dirty="0"/>
          </a:p>
        </p:txBody>
      </p:sp>
      <p:sp>
        <p:nvSpPr>
          <p:cNvPr id="3" name="Espaço Reservado para Conteúdo 2"/>
          <p:cNvSpPr>
            <a:spLocks noGrp="1"/>
          </p:cNvSpPr>
          <p:nvPr>
            <p:ph idx="1"/>
          </p:nvPr>
        </p:nvSpPr>
        <p:spPr/>
        <p:txBody>
          <a:bodyPr>
            <a:normAutofit lnSpcReduction="10000"/>
          </a:bodyPr>
          <a:lstStyle/>
          <a:p>
            <a:pPr algn="just"/>
            <a:r>
              <a:rPr lang="pt-BR" dirty="0" smtClean="0"/>
              <a:t>Obstáculos próximos aos locais de medição;</a:t>
            </a:r>
          </a:p>
          <a:p>
            <a:pPr algn="just"/>
            <a:r>
              <a:rPr lang="pt-BR" dirty="0" smtClean="0"/>
              <a:t>Rugosidade do terreno: tipo de vegetação, tipo de utilização da terra e construções;</a:t>
            </a:r>
          </a:p>
          <a:p>
            <a:pPr algn="just"/>
            <a:r>
              <a:rPr lang="pt-BR" dirty="0" smtClean="0"/>
              <a:t>Orografia, existência de colinas e depressões;</a:t>
            </a:r>
          </a:p>
          <a:p>
            <a:pPr algn="just"/>
            <a:r>
              <a:rPr lang="pt-BR" dirty="0" smtClean="0"/>
              <a:t>Estabilidade térmica da atmosfera.</a:t>
            </a:r>
            <a:endParaRPr lang="pt-BR" dirty="0"/>
          </a:p>
        </p:txBody>
      </p:sp>
    </p:spTree>
    <p:extLst>
      <p:ext uri="{BB962C8B-B14F-4D97-AF65-F5344CB8AC3E}">
        <p14:creationId xmlns:p14="http://schemas.microsoft.com/office/powerpoint/2010/main" val="4161561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772816"/>
            <a:ext cx="8229600" cy="4353347"/>
          </a:xfrm>
        </p:spPr>
        <p:txBody>
          <a:bodyPr>
            <a:normAutofit fontScale="85000" lnSpcReduction="10000"/>
          </a:bodyPr>
          <a:lstStyle/>
          <a:p>
            <a:pPr algn="just"/>
            <a:r>
              <a:rPr lang="pt-BR" dirty="0"/>
              <a:t>Em condições normais, a divisão entre a camada-limite superficial e a camada de </a:t>
            </a:r>
            <a:r>
              <a:rPr lang="pt-BR" dirty="0" err="1"/>
              <a:t>Ekman</a:t>
            </a:r>
            <a:r>
              <a:rPr lang="pt-BR" dirty="0"/>
              <a:t> se dá a uma altura de 100 metros, podendo variar o estado térmico da atmosfera. Esse limite varia de 300 metros, em condições instáveis, a 50 metros, em condições estáveis. </a:t>
            </a:r>
          </a:p>
          <a:p>
            <a:pPr algn="just"/>
            <a:r>
              <a:rPr lang="pt-BR" dirty="0" smtClean="0"/>
              <a:t>É </a:t>
            </a:r>
            <a:r>
              <a:rPr lang="pt-BR" dirty="0"/>
              <a:t>importante ressaltar que a altura dos </a:t>
            </a:r>
            <a:r>
              <a:rPr lang="pt-BR" dirty="0" err="1"/>
              <a:t>aerogeradores</a:t>
            </a:r>
            <a:r>
              <a:rPr lang="pt-BR" dirty="0"/>
              <a:t> modernos </a:t>
            </a:r>
            <a:r>
              <a:rPr lang="pt-BR" dirty="0" smtClean="0"/>
              <a:t>encontra-se </a:t>
            </a:r>
            <a:r>
              <a:rPr lang="pt-BR" dirty="0"/>
              <a:t>exatamente na transição entre estas duas subcamadas. Por isso a importância de conhecer suas características. </a:t>
            </a:r>
          </a:p>
        </p:txBody>
      </p:sp>
    </p:spTree>
    <p:extLst>
      <p:ext uri="{BB962C8B-B14F-4D97-AF65-F5344CB8AC3E}">
        <p14:creationId xmlns:p14="http://schemas.microsoft.com/office/powerpoint/2010/main" val="2295888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SUMÁRIO</a:t>
            </a:r>
            <a:endParaRPr lang="pt-BR" dirty="0"/>
          </a:p>
        </p:txBody>
      </p:sp>
      <p:sp>
        <p:nvSpPr>
          <p:cNvPr id="5" name="Espaço Reservado para Conteúdo 4"/>
          <p:cNvSpPr>
            <a:spLocks noGrp="1"/>
          </p:cNvSpPr>
          <p:nvPr>
            <p:ph idx="1"/>
          </p:nvPr>
        </p:nvSpPr>
        <p:spPr/>
        <p:txBody>
          <a:bodyPr/>
          <a:lstStyle/>
          <a:p>
            <a:r>
              <a:rPr lang="pt-BR" dirty="0" smtClean="0"/>
              <a:t>1- A Energia Eólica no Mundo e no Brasil </a:t>
            </a:r>
          </a:p>
          <a:p>
            <a:r>
              <a:rPr lang="pt-BR" dirty="0" smtClean="0"/>
              <a:t>2- Formação dos Ventos</a:t>
            </a:r>
          </a:p>
          <a:p>
            <a:r>
              <a:rPr lang="pt-BR" dirty="0" smtClean="0"/>
              <a:t>3-Potencial eólico</a:t>
            </a:r>
          </a:p>
          <a:p>
            <a:r>
              <a:rPr lang="pt-BR" dirty="0" smtClean="0"/>
              <a:t>4-Cálculo da potência contida no vento</a:t>
            </a:r>
          </a:p>
          <a:p>
            <a:r>
              <a:rPr lang="pt-BR" dirty="0" smtClean="0"/>
              <a:t>5- Considerações ambientais e gerais</a:t>
            </a:r>
            <a:endParaRPr lang="pt-BR" dirty="0"/>
          </a:p>
        </p:txBody>
      </p:sp>
    </p:spTree>
    <p:extLst>
      <p:ext uri="{BB962C8B-B14F-4D97-AF65-F5344CB8AC3E}">
        <p14:creationId xmlns:p14="http://schemas.microsoft.com/office/powerpoint/2010/main" val="13609927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39552" y="1916832"/>
            <a:ext cx="8208912" cy="4752528"/>
          </a:xfrm>
        </p:spPr>
        <p:txBody>
          <a:bodyPr>
            <a:normAutofit/>
          </a:bodyPr>
          <a:lstStyle/>
          <a:p>
            <a:pPr algn="just"/>
            <a:r>
              <a:rPr lang="pt-BR" dirty="0" smtClean="0"/>
              <a:t>A variação da velocidade do vento com a altura em relação ao solo influencia não apenas a avaliação do recurso eólico como também o projeto da turbina eólica e consequentemente, a escolha da turbina mais adequada ao perfil do vento, considerando-se a velocidade média, a densidade do ar e o índice de turbulência.</a:t>
            </a:r>
            <a:endParaRPr lang="pt-BR" dirty="0"/>
          </a:p>
        </p:txBody>
      </p:sp>
    </p:spTree>
    <p:extLst>
      <p:ext uri="{BB962C8B-B14F-4D97-AF65-F5344CB8AC3E}">
        <p14:creationId xmlns:p14="http://schemas.microsoft.com/office/powerpoint/2010/main" val="33553354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POTENCIAL EÓLICO</a:t>
            </a:r>
            <a:endParaRPr lang="pt-BR" dirty="0"/>
          </a:p>
        </p:txBody>
      </p:sp>
      <p:sp>
        <p:nvSpPr>
          <p:cNvPr id="5" name="Espaço Reservado para Texto 4"/>
          <p:cNvSpPr>
            <a:spLocks noGrp="1"/>
          </p:cNvSpPr>
          <p:nvPr>
            <p:ph type="body" idx="1"/>
          </p:nvPr>
        </p:nvSpPr>
        <p:spPr/>
        <p:txBody>
          <a:bodyPr/>
          <a:lstStyle/>
          <a:p>
            <a:r>
              <a:rPr lang="pt-BR" dirty="0" smtClean="0"/>
              <a:t>UNIDADE 03</a:t>
            </a:r>
            <a:endParaRPr lang="pt-BR" dirty="0"/>
          </a:p>
        </p:txBody>
      </p:sp>
    </p:spTree>
    <p:extLst>
      <p:ext uri="{BB962C8B-B14F-4D97-AF65-F5344CB8AC3E}">
        <p14:creationId xmlns:p14="http://schemas.microsoft.com/office/powerpoint/2010/main" val="4746414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1556792"/>
            <a:ext cx="8075240" cy="648072"/>
          </a:xfrm>
        </p:spPr>
        <p:txBody>
          <a:bodyPr>
            <a:normAutofit fontScale="90000"/>
          </a:bodyPr>
          <a:lstStyle/>
          <a:p>
            <a:r>
              <a:rPr lang="pt-BR" dirty="0" smtClean="0"/>
              <a:t>INTRODUÇÃO</a:t>
            </a:r>
            <a:endParaRPr lang="pt-BR" dirty="0"/>
          </a:p>
        </p:txBody>
      </p:sp>
      <p:sp>
        <p:nvSpPr>
          <p:cNvPr id="3" name="Espaço Reservado para Conteúdo 2"/>
          <p:cNvSpPr>
            <a:spLocks noGrp="1"/>
          </p:cNvSpPr>
          <p:nvPr>
            <p:ph idx="1"/>
          </p:nvPr>
        </p:nvSpPr>
        <p:spPr>
          <a:xfrm>
            <a:off x="539552" y="2204864"/>
            <a:ext cx="8280920" cy="4176464"/>
          </a:xfrm>
        </p:spPr>
        <p:txBody>
          <a:bodyPr>
            <a:normAutofit fontScale="62500" lnSpcReduction="20000"/>
          </a:bodyPr>
          <a:lstStyle/>
          <a:p>
            <a:endParaRPr lang="pt-BR" dirty="0"/>
          </a:p>
          <a:p>
            <a:pPr algn="just"/>
            <a:r>
              <a:rPr lang="pt-BR" dirty="0"/>
              <a:t> Como toda e qualquer decisão de investimento, a instalação de um equipamento que utilize fontes renováveis de energia deve ser baseada em dados de boa qualidade. No que diz respeito à Energia Eólica, não é diferente. </a:t>
            </a:r>
          </a:p>
          <a:p>
            <a:pPr algn="just"/>
            <a:r>
              <a:rPr lang="pt-BR" dirty="0"/>
              <a:t>O desenvolvimento de um projeto eólico depende, antes de mais nada, da quantidade de energia que pode ser extraída do vento em um determinado local. Assim, será possível avaliar se o investimento, em tempo, energia e dinheiro, serão devolvidos e em quanto tempo. </a:t>
            </a:r>
          </a:p>
          <a:p>
            <a:pPr algn="just"/>
            <a:r>
              <a:rPr lang="pt-BR" dirty="0"/>
              <a:t>Já vimos que o regime de vento, apesar de obedecer a padrões continentais, também é extremamente variável segundo o relevo e condições locais. Devido tal fato, é de suma importância que campanhas de medição da velocidade e da direção dos ventos sejam feitas para o local exato onde se pretende desenvolver um projeto eólico. </a:t>
            </a:r>
          </a:p>
        </p:txBody>
      </p:sp>
    </p:spTree>
    <p:extLst>
      <p:ext uri="{BB962C8B-B14F-4D97-AF65-F5344CB8AC3E}">
        <p14:creationId xmlns:p14="http://schemas.microsoft.com/office/powerpoint/2010/main" val="36875733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Medição da velocidade e direção</a:t>
            </a:r>
            <a:endParaRPr lang="pt-BR" dirty="0"/>
          </a:p>
        </p:txBody>
      </p:sp>
      <p:sp>
        <p:nvSpPr>
          <p:cNvPr id="3" name="Espaço Reservado para Conteúdo 2"/>
          <p:cNvSpPr>
            <a:spLocks noGrp="1"/>
          </p:cNvSpPr>
          <p:nvPr>
            <p:ph sz="half" idx="1"/>
          </p:nvPr>
        </p:nvSpPr>
        <p:spPr/>
        <p:txBody>
          <a:bodyPr>
            <a:normAutofit fontScale="92500" lnSpcReduction="20000"/>
          </a:bodyPr>
          <a:lstStyle/>
          <a:p>
            <a:pPr algn="just"/>
            <a:r>
              <a:rPr lang="pt-BR" dirty="0" smtClean="0"/>
              <a:t>O vento </a:t>
            </a:r>
            <a:r>
              <a:rPr lang="pt-BR" dirty="0"/>
              <a:t>deve ser medido como uma grandeza </a:t>
            </a:r>
            <a:r>
              <a:rPr lang="pt-BR" dirty="0" smtClean="0"/>
              <a:t>vetorial: devem </a:t>
            </a:r>
            <a:r>
              <a:rPr lang="pt-BR" dirty="0"/>
              <a:t>ser medidos tanto a velocidade </a:t>
            </a:r>
            <a:r>
              <a:rPr lang="pt-BR" dirty="0" smtClean="0"/>
              <a:t>como </a:t>
            </a:r>
            <a:r>
              <a:rPr lang="pt-BR" dirty="0"/>
              <a:t>sua </a:t>
            </a:r>
            <a:r>
              <a:rPr lang="pt-BR" dirty="0" smtClean="0"/>
              <a:t>direção;</a:t>
            </a:r>
          </a:p>
          <a:p>
            <a:pPr algn="just"/>
            <a:r>
              <a:rPr lang="pt-BR" dirty="0"/>
              <a:t>A</a:t>
            </a:r>
            <a:r>
              <a:rPr lang="pt-BR" dirty="0" smtClean="0"/>
              <a:t>nemômetro;</a:t>
            </a:r>
          </a:p>
          <a:p>
            <a:endParaRPr lang="pt-BR" dirty="0"/>
          </a:p>
          <a:p>
            <a:r>
              <a:rPr lang="pt-BR" dirty="0"/>
              <a:t> </a:t>
            </a:r>
            <a:r>
              <a:rPr lang="pt-BR" dirty="0" err="1" smtClean="0"/>
              <a:t>Anemoscópio</a:t>
            </a:r>
            <a:r>
              <a:rPr lang="pt-BR" dirty="0" smtClean="0"/>
              <a:t>.</a:t>
            </a:r>
            <a:endParaRPr lang="pt-BR" dirty="0"/>
          </a:p>
        </p:txBody>
      </p:sp>
      <p:pic>
        <p:nvPicPr>
          <p:cNvPr id="5" name="Espaço Reservado para Conteúdo 4"/>
          <p:cNvPicPr>
            <a:picLocks noGrp="1" noChangeAspect="1"/>
          </p:cNvPicPr>
          <p:nvPr>
            <p:ph sz="half" idx="2"/>
          </p:nvPr>
        </p:nvPicPr>
        <p:blipFill rotWithShape="1">
          <a:blip r:embed="rId2"/>
          <a:srcRect r="61765" b="-3252"/>
          <a:stretch/>
        </p:blipFill>
        <p:spPr>
          <a:xfrm>
            <a:off x="4788024" y="2423623"/>
            <a:ext cx="1512168" cy="3514360"/>
          </a:xfrm>
          <a:prstGeom prst="rect">
            <a:avLst/>
          </a:prstGeom>
        </p:spPr>
      </p:pic>
      <p:pic>
        <p:nvPicPr>
          <p:cNvPr id="6" name="Imagem 5"/>
          <p:cNvPicPr>
            <a:picLocks noChangeAspect="1"/>
          </p:cNvPicPr>
          <p:nvPr/>
        </p:nvPicPr>
        <p:blipFill rotWithShape="1">
          <a:blip r:embed="rId3"/>
          <a:srcRect l="57189" b="9230"/>
          <a:stretch/>
        </p:blipFill>
        <p:spPr>
          <a:xfrm>
            <a:off x="6013868" y="3986804"/>
            <a:ext cx="3028217" cy="2221974"/>
          </a:xfrm>
          <a:prstGeom prst="rect">
            <a:avLst/>
          </a:prstGeom>
        </p:spPr>
      </p:pic>
    </p:spTree>
    <p:extLst>
      <p:ext uri="{BB962C8B-B14F-4D97-AF65-F5344CB8AC3E}">
        <p14:creationId xmlns:p14="http://schemas.microsoft.com/office/powerpoint/2010/main" val="26696988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539552" y="1772816"/>
            <a:ext cx="8147248" cy="4353347"/>
          </a:xfrm>
        </p:spPr>
        <p:txBody>
          <a:bodyPr>
            <a:normAutofit fontScale="70000" lnSpcReduction="20000"/>
          </a:bodyPr>
          <a:lstStyle/>
          <a:p>
            <a:pPr algn="just"/>
            <a:r>
              <a:rPr lang="pt-BR" dirty="0"/>
              <a:t>Além das medidas de velocidade e direção do vento, é necessário medir outras grandezas importantes na determinação da potência eólica. São elas a temperatura, a pressão atmosférica e a umidade do ar. </a:t>
            </a:r>
          </a:p>
          <a:p>
            <a:pPr algn="just"/>
            <a:r>
              <a:rPr lang="pt-BR" dirty="0"/>
              <a:t>A temperatura deve ser medida para se determinar a densidade do ar. A densidade do ar, como iremos ver, é necessária para se determinar a potência que pode ser extraída do vento. Além disso, deve-se medir a temperatura no topo da torre e também próximo ao solo, para que se possa verificar a estabilidade térmica. </a:t>
            </a:r>
          </a:p>
          <a:p>
            <a:pPr algn="just"/>
            <a:r>
              <a:rPr lang="pt-BR" dirty="0"/>
              <a:t>A pressão atmosférica e a umidade também devem ser medidas, preferencialmente no topo, devido sua influência na densidade do ar. </a:t>
            </a:r>
          </a:p>
        </p:txBody>
      </p:sp>
    </p:spTree>
    <p:extLst>
      <p:ext uri="{BB962C8B-B14F-4D97-AF65-F5344CB8AC3E}">
        <p14:creationId xmlns:p14="http://schemas.microsoft.com/office/powerpoint/2010/main" val="21936996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r="-5263" b="53065"/>
          <a:stretch/>
        </p:blipFill>
        <p:spPr>
          <a:xfrm>
            <a:off x="251520" y="1628800"/>
            <a:ext cx="8768032" cy="4968552"/>
          </a:xfrm>
          <a:prstGeom prst="rect">
            <a:avLst/>
          </a:prstGeom>
        </p:spPr>
      </p:pic>
    </p:spTree>
    <p:extLst>
      <p:ext uri="{BB962C8B-B14F-4D97-AF65-F5344CB8AC3E}">
        <p14:creationId xmlns:p14="http://schemas.microsoft.com/office/powerpoint/2010/main" val="15421796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Distribuição estatística da velocidade</a:t>
            </a:r>
            <a:endParaRPr lang="pt-BR" dirty="0"/>
          </a:p>
        </p:txBody>
      </p:sp>
      <p:sp>
        <p:nvSpPr>
          <p:cNvPr id="4" name="Espaço Reservado para Conteúdo 3"/>
          <p:cNvSpPr>
            <a:spLocks noGrp="1"/>
          </p:cNvSpPr>
          <p:nvPr>
            <p:ph sz="half" idx="1"/>
          </p:nvPr>
        </p:nvSpPr>
        <p:spPr/>
        <p:txBody>
          <a:bodyPr/>
          <a:lstStyle/>
          <a:p>
            <a:endParaRPr lang="pt-BR"/>
          </a:p>
        </p:txBody>
      </p:sp>
      <p:pic>
        <p:nvPicPr>
          <p:cNvPr id="7" name="Espaço Reservado para Conteúdo 6"/>
          <p:cNvPicPr>
            <a:picLocks noGrp="1" noChangeAspect="1"/>
          </p:cNvPicPr>
          <p:nvPr>
            <p:ph sz="half" idx="2"/>
          </p:nvPr>
        </p:nvPicPr>
        <p:blipFill>
          <a:blip r:embed="rId2"/>
          <a:stretch>
            <a:fillRect/>
          </a:stretch>
        </p:blipFill>
        <p:spPr>
          <a:xfrm>
            <a:off x="4495800" y="2860249"/>
            <a:ext cx="4241128" cy="3265914"/>
          </a:xfrm>
          <a:prstGeom prst="rect">
            <a:avLst/>
          </a:prstGeom>
        </p:spPr>
      </p:pic>
      <p:pic>
        <p:nvPicPr>
          <p:cNvPr id="6" name="Imagem 5"/>
          <p:cNvPicPr>
            <a:picLocks noChangeAspect="1"/>
          </p:cNvPicPr>
          <p:nvPr/>
        </p:nvPicPr>
        <p:blipFill>
          <a:blip r:embed="rId3"/>
          <a:stretch>
            <a:fillRect/>
          </a:stretch>
        </p:blipFill>
        <p:spPr>
          <a:xfrm>
            <a:off x="153720" y="2839454"/>
            <a:ext cx="4420458" cy="3286710"/>
          </a:xfrm>
          <a:prstGeom prst="rect">
            <a:avLst/>
          </a:prstGeom>
        </p:spPr>
      </p:pic>
      <p:sp>
        <p:nvSpPr>
          <p:cNvPr id="8" name="Retângulo 7"/>
          <p:cNvSpPr/>
          <p:nvPr/>
        </p:nvSpPr>
        <p:spPr>
          <a:xfrm>
            <a:off x="6228184" y="6381328"/>
            <a:ext cx="2595582" cy="369332"/>
          </a:xfrm>
          <a:prstGeom prst="rect">
            <a:avLst/>
          </a:prstGeom>
        </p:spPr>
        <p:txBody>
          <a:bodyPr wrap="none">
            <a:spAutoFit/>
          </a:bodyPr>
          <a:lstStyle/>
          <a:p>
            <a:r>
              <a:rPr lang="pt-BR" b="1" dirty="0">
                <a:solidFill>
                  <a:srgbClr val="000000"/>
                </a:solidFill>
                <a:latin typeface="Arial" panose="020B0604020202020204" pitchFamily="34" charset="0"/>
              </a:rPr>
              <a:t>Fonte: (</a:t>
            </a:r>
            <a:r>
              <a:rPr lang="pt-BR" b="1" dirty="0" err="1">
                <a:solidFill>
                  <a:srgbClr val="000000"/>
                </a:solidFill>
                <a:latin typeface="Arial" panose="020B0604020202020204" pitchFamily="34" charset="0"/>
              </a:rPr>
              <a:t>Hölling</a:t>
            </a:r>
            <a:r>
              <a:rPr lang="pt-BR" b="1" dirty="0">
                <a:solidFill>
                  <a:srgbClr val="000000"/>
                </a:solidFill>
                <a:latin typeface="Arial" panose="020B0604020202020204" pitchFamily="34" charset="0"/>
              </a:rPr>
              <a:t>, 2010) </a:t>
            </a:r>
            <a:endParaRPr lang="pt-BR" dirty="0"/>
          </a:p>
        </p:txBody>
      </p:sp>
    </p:spTree>
    <p:extLst>
      <p:ext uri="{BB962C8B-B14F-4D97-AF65-F5344CB8AC3E}">
        <p14:creationId xmlns:p14="http://schemas.microsoft.com/office/powerpoint/2010/main" val="10431088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38931" t="17516" r="22329" b="26376"/>
          <a:stretch/>
        </p:blipFill>
        <p:spPr>
          <a:xfrm>
            <a:off x="395536" y="1484784"/>
            <a:ext cx="6278593" cy="5112568"/>
          </a:xfrm>
          <a:prstGeom prst="rect">
            <a:avLst/>
          </a:prstGeom>
        </p:spPr>
      </p:pic>
      <p:pic>
        <p:nvPicPr>
          <p:cNvPr id="3" name="Imagem 2"/>
          <p:cNvPicPr>
            <a:picLocks noChangeAspect="1"/>
          </p:cNvPicPr>
          <p:nvPr/>
        </p:nvPicPr>
        <p:blipFill rotWithShape="1">
          <a:blip r:embed="rId3"/>
          <a:srcRect l="48340" t="67718" r="39484" b="15548"/>
          <a:stretch/>
        </p:blipFill>
        <p:spPr>
          <a:xfrm>
            <a:off x="6300192" y="2996952"/>
            <a:ext cx="2422859" cy="1872208"/>
          </a:xfrm>
          <a:prstGeom prst="rect">
            <a:avLst/>
          </a:prstGeom>
        </p:spPr>
      </p:pic>
    </p:spTree>
    <p:extLst>
      <p:ext uri="{BB962C8B-B14F-4D97-AF65-F5344CB8AC3E}">
        <p14:creationId xmlns:p14="http://schemas.microsoft.com/office/powerpoint/2010/main" val="2105429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Conteúdo 4"/>
          <p:cNvSpPr>
            <a:spLocks noGrp="1"/>
          </p:cNvSpPr>
          <p:nvPr>
            <p:ph sz="half" idx="1"/>
          </p:nvPr>
        </p:nvSpPr>
        <p:spPr>
          <a:xfrm>
            <a:off x="395536" y="1772817"/>
            <a:ext cx="4100264" cy="1512167"/>
          </a:xfrm>
        </p:spPr>
        <p:txBody>
          <a:bodyPr>
            <a:normAutofit fontScale="77500" lnSpcReduction="20000"/>
          </a:bodyPr>
          <a:lstStyle/>
          <a:p>
            <a:pPr algn="just"/>
            <a:r>
              <a:rPr lang="pt-BR" dirty="0"/>
              <a:t>Dividindo o número de ocorrências de cada intervalo pelo total de ocorrências, obtém-se uma densidade de </a:t>
            </a:r>
            <a:r>
              <a:rPr lang="pt-BR" dirty="0" smtClean="0"/>
              <a:t>probabilidade. </a:t>
            </a:r>
          </a:p>
          <a:p>
            <a:pPr algn="just"/>
            <a:endParaRPr lang="pt-BR" dirty="0"/>
          </a:p>
        </p:txBody>
      </p:sp>
      <p:pic>
        <p:nvPicPr>
          <p:cNvPr id="7" name="Imagem 6"/>
          <p:cNvPicPr>
            <a:picLocks noChangeAspect="1"/>
          </p:cNvPicPr>
          <p:nvPr/>
        </p:nvPicPr>
        <p:blipFill>
          <a:blip r:embed="rId2"/>
          <a:stretch>
            <a:fillRect/>
          </a:stretch>
        </p:blipFill>
        <p:spPr>
          <a:xfrm>
            <a:off x="3491880" y="3068960"/>
            <a:ext cx="5336437" cy="3511959"/>
          </a:xfrm>
          <a:prstGeom prst="rect">
            <a:avLst/>
          </a:prstGeom>
        </p:spPr>
      </p:pic>
      <p:sp>
        <p:nvSpPr>
          <p:cNvPr id="8" name="Retângulo 7"/>
          <p:cNvSpPr/>
          <p:nvPr/>
        </p:nvSpPr>
        <p:spPr>
          <a:xfrm>
            <a:off x="1147877" y="6201043"/>
            <a:ext cx="2595582" cy="369332"/>
          </a:xfrm>
          <a:prstGeom prst="rect">
            <a:avLst/>
          </a:prstGeom>
        </p:spPr>
        <p:txBody>
          <a:bodyPr wrap="none">
            <a:spAutoFit/>
          </a:bodyPr>
          <a:lstStyle/>
          <a:p>
            <a:r>
              <a:rPr lang="pt-BR" b="1" dirty="0">
                <a:solidFill>
                  <a:srgbClr val="000000"/>
                </a:solidFill>
                <a:latin typeface="Arial" panose="020B0604020202020204" pitchFamily="34" charset="0"/>
              </a:rPr>
              <a:t>Fonte: (</a:t>
            </a:r>
            <a:r>
              <a:rPr lang="pt-BR" b="1" dirty="0" err="1">
                <a:solidFill>
                  <a:srgbClr val="000000"/>
                </a:solidFill>
                <a:latin typeface="Arial" panose="020B0604020202020204" pitchFamily="34" charset="0"/>
              </a:rPr>
              <a:t>Hölling</a:t>
            </a:r>
            <a:r>
              <a:rPr lang="pt-BR" b="1" dirty="0">
                <a:solidFill>
                  <a:srgbClr val="000000"/>
                </a:solidFill>
                <a:latin typeface="Arial" panose="020B0604020202020204" pitchFamily="34" charset="0"/>
              </a:rPr>
              <a:t>, 2010) </a:t>
            </a:r>
            <a:endParaRPr lang="pt-BR" dirty="0"/>
          </a:p>
        </p:txBody>
      </p:sp>
    </p:spTree>
    <p:extLst>
      <p:ext uri="{BB962C8B-B14F-4D97-AF65-F5344CB8AC3E}">
        <p14:creationId xmlns:p14="http://schemas.microsoft.com/office/powerpoint/2010/main" val="18675266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Distribuição de </a:t>
            </a:r>
            <a:r>
              <a:rPr lang="pt-BR" dirty="0" err="1" smtClean="0"/>
              <a:t>Weibull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583890" y="2636912"/>
            <a:ext cx="7558574" cy="3744416"/>
          </a:xfrm>
          <a:prstGeom prst="rect">
            <a:avLst/>
          </a:prstGeom>
        </p:spPr>
      </p:pic>
      <p:sp>
        <p:nvSpPr>
          <p:cNvPr id="6" name="Retângulo 5"/>
          <p:cNvSpPr/>
          <p:nvPr/>
        </p:nvSpPr>
        <p:spPr>
          <a:xfrm>
            <a:off x="6110527" y="6378261"/>
            <a:ext cx="2595582" cy="369332"/>
          </a:xfrm>
          <a:prstGeom prst="rect">
            <a:avLst/>
          </a:prstGeom>
        </p:spPr>
        <p:txBody>
          <a:bodyPr wrap="none">
            <a:spAutoFit/>
          </a:bodyPr>
          <a:lstStyle/>
          <a:p>
            <a:r>
              <a:rPr lang="pt-BR" b="1" dirty="0">
                <a:solidFill>
                  <a:srgbClr val="000000"/>
                </a:solidFill>
                <a:latin typeface="Arial" panose="020B0604020202020204" pitchFamily="34" charset="0"/>
              </a:rPr>
              <a:t>Fonte: (</a:t>
            </a:r>
            <a:r>
              <a:rPr lang="pt-BR" b="1" dirty="0" err="1">
                <a:solidFill>
                  <a:srgbClr val="000000"/>
                </a:solidFill>
                <a:latin typeface="Arial" panose="020B0604020202020204" pitchFamily="34" charset="0"/>
              </a:rPr>
              <a:t>Hölling</a:t>
            </a:r>
            <a:r>
              <a:rPr lang="pt-BR" b="1" dirty="0">
                <a:solidFill>
                  <a:srgbClr val="000000"/>
                </a:solidFill>
                <a:latin typeface="Arial" panose="020B0604020202020204" pitchFamily="34" charset="0"/>
              </a:rPr>
              <a:t>, 2010) </a:t>
            </a:r>
            <a:endParaRPr lang="pt-BR" dirty="0"/>
          </a:p>
        </p:txBody>
      </p:sp>
    </p:spTree>
    <p:extLst>
      <p:ext uri="{BB962C8B-B14F-4D97-AF65-F5344CB8AC3E}">
        <p14:creationId xmlns:p14="http://schemas.microsoft.com/office/powerpoint/2010/main" val="79214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 ENERGIA EÓLICA NO MUNDO E NO BRASIL</a:t>
            </a:r>
            <a:endParaRPr lang="pt-BR" dirty="0"/>
          </a:p>
        </p:txBody>
      </p:sp>
      <p:sp>
        <p:nvSpPr>
          <p:cNvPr id="5" name="Espaço Reservado para Texto 4"/>
          <p:cNvSpPr>
            <a:spLocks noGrp="1"/>
          </p:cNvSpPr>
          <p:nvPr>
            <p:ph type="body" idx="1"/>
          </p:nvPr>
        </p:nvSpPr>
        <p:spPr/>
        <p:txBody>
          <a:bodyPr/>
          <a:lstStyle/>
          <a:p>
            <a:r>
              <a:rPr lang="pt-BR" dirty="0" smtClean="0"/>
              <a:t>UNIDADE 01</a:t>
            </a:r>
            <a:endParaRPr lang="pt-BR" dirty="0"/>
          </a:p>
        </p:txBody>
      </p:sp>
    </p:spTree>
    <p:extLst>
      <p:ext uri="{BB962C8B-B14F-4D97-AF65-F5344CB8AC3E}">
        <p14:creationId xmlns:p14="http://schemas.microsoft.com/office/powerpoint/2010/main" val="21056013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67544" y="1700808"/>
            <a:ext cx="8229600" cy="3273227"/>
          </a:xfrm>
        </p:spPr>
        <p:txBody>
          <a:bodyPr>
            <a:normAutofit/>
          </a:bodyPr>
          <a:lstStyle/>
          <a:p>
            <a:pPr algn="just"/>
            <a:r>
              <a:rPr lang="pt-BR" dirty="0"/>
              <a:t>A função de </a:t>
            </a:r>
            <a:r>
              <a:rPr lang="pt-BR" dirty="0" err="1"/>
              <a:t>Weibull</a:t>
            </a:r>
            <a:r>
              <a:rPr lang="pt-BR" dirty="0"/>
              <a:t> apresenta dois parâmetros em sua equação: </a:t>
            </a:r>
            <a:r>
              <a:rPr lang="pt-BR" dirty="0" smtClean="0"/>
              <a:t>C </a:t>
            </a:r>
            <a:r>
              <a:rPr lang="pt-BR" dirty="0"/>
              <a:t>é o parâmetro de escala e k é o parâmetro de forma. </a:t>
            </a:r>
          </a:p>
        </p:txBody>
      </p:sp>
      <p:pic>
        <p:nvPicPr>
          <p:cNvPr id="4" name="Picture 2" descr="Resultado de imagem para distribuiÃ§Ã£o de weib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48935"/>
            <a:ext cx="4896543" cy="32502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m para distribuiÃ§Ã£o de weibull equaÃ§Ã£o"/>
          <p:cNvPicPr>
            <a:picLocks noChangeAspect="1" noChangeArrowheads="1"/>
          </p:cNvPicPr>
          <p:nvPr/>
        </p:nvPicPr>
        <p:blipFill rotWithShape="1">
          <a:blip r:embed="rId3">
            <a:extLst>
              <a:ext uri="{28A0092B-C50C-407E-A947-70E740481C1C}">
                <a14:useLocalDpi xmlns:a14="http://schemas.microsoft.com/office/drawing/2010/main" val="0"/>
              </a:ext>
            </a:extLst>
          </a:blip>
          <a:srcRect r="17519"/>
          <a:stretch/>
        </p:blipFill>
        <p:spPr bwMode="auto">
          <a:xfrm>
            <a:off x="4610436" y="3501008"/>
            <a:ext cx="4189722" cy="1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5858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45020" t="25391" r="29522" b="64766"/>
          <a:stretch/>
        </p:blipFill>
        <p:spPr>
          <a:xfrm>
            <a:off x="1619672" y="2177860"/>
            <a:ext cx="6003668" cy="1305145"/>
          </a:xfrm>
          <a:prstGeom prst="rect">
            <a:avLst/>
          </a:prstGeom>
        </p:spPr>
      </p:pic>
      <p:sp>
        <p:nvSpPr>
          <p:cNvPr id="3" name="CaixaDeTexto 2"/>
          <p:cNvSpPr txBox="1"/>
          <p:nvPr/>
        </p:nvSpPr>
        <p:spPr>
          <a:xfrm>
            <a:off x="323528" y="1700808"/>
            <a:ext cx="8424936" cy="954107"/>
          </a:xfrm>
          <a:prstGeom prst="rect">
            <a:avLst/>
          </a:prstGeom>
          <a:noFill/>
        </p:spPr>
        <p:txBody>
          <a:bodyPr wrap="square" rtlCol="0">
            <a:spAutoFit/>
          </a:bodyPr>
          <a:lstStyle/>
          <a:p>
            <a:r>
              <a:rPr lang="pt-BR" sz="2800" dirty="0" smtClean="0"/>
              <a:t>Probabilidade de ocorrência de velocidade entre dois valores:</a:t>
            </a:r>
            <a:endParaRPr lang="pt-BR" sz="2800" dirty="0"/>
          </a:p>
        </p:txBody>
      </p:sp>
      <p:sp>
        <p:nvSpPr>
          <p:cNvPr id="4" name="CaixaDeTexto 3"/>
          <p:cNvSpPr txBox="1"/>
          <p:nvPr/>
        </p:nvSpPr>
        <p:spPr>
          <a:xfrm>
            <a:off x="298340" y="3483006"/>
            <a:ext cx="7632848" cy="523220"/>
          </a:xfrm>
          <a:prstGeom prst="rect">
            <a:avLst/>
          </a:prstGeom>
          <a:noFill/>
        </p:spPr>
        <p:txBody>
          <a:bodyPr wrap="square" rtlCol="0">
            <a:spAutoFit/>
          </a:bodyPr>
          <a:lstStyle/>
          <a:p>
            <a:r>
              <a:rPr lang="pt-BR" sz="2800" dirty="0" smtClean="0"/>
              <a:t>Probabilidade de ocorrência de valores extremos: </a:t>
            </a:r>
            <a:endParaRPr lang="pt-BR" sz="2800" dirty="0"/>
          </a:p>
        </p:txBody>
      </p:sp>
      <p:pic>
        <p:nvPicPr>
          <p:cNvPr id="6" name="Imagem 5"/>
          <p:cNvPicPr>
            <a:picLocks noChangeAspect="1"/>
          </p:cNvPicPr>
          <p:nvPr/>
        </p:nvPicPr>
        <p:blipFill rotWithShape="1">
          <a:blip r:embed="rId3"/>
          <a:srcRect l="41698" t="56353" r="30630" b="30313"/>
          <a:stretch/>
        </p:blipFill>
        <p:spPr>
          <a:xfrm>
            <a:off x="1907704" y="4365104"/>
            <a:ext cx="4896544" cy="1326657"/>
          </a:xfrm>
          <a:prstGeom prst="rect">
            <a:avLst/>
          </a:prstGeom>
        </p:spPr>
      </p:pic>
    </p:spTree>
    <p:extLst>
      <p:ext uri="{BB962C8B-B14F-4D97-AF65-F5344CB8AC3E}">
        <p14:creationId xmlns:p14="http://schemas.microsoft.com/office/powerpoint/2010/main" val="3987306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Exemplo:</a:t>
            </a:r>
            <a:endParaRPr lang="pt-BR" dirty="0"/>
          </a:p>
        </p:txBody>
      </p:sp>
      <p:sp>
        <p:nvSpPr>
          <p:cNvPr id="3" name="Espaço Reservado para Conteúdo 2"/>
          <p:cNvSpPr>
            <a:spLocks noGrp="1"/>
          </p:cNvSpPr>
          <p:nvPr>
            <p:ph idx="1"/>
          </p:nvPr>
        </p:nvSpPr>
        <p:spPr>
          <a:xfrm>
            <a:off x="457200" y="2564904"/>
            <a:ext cx="8229600" cy="3561259"/>
          </a:xfrm>
        </p:spPr>
        <p:txBody>
          <a:bodyPr>
            <a:normAutofit fontScale="92500" lnSpcReduction="10000"/>
          </a:bodyPr>
          <a:lstStyle/>
          <a:p>
            <a:pPr algn="just"/>
            <a:r>
              <a:rPr lang="pt-BR" dirty="0"/>
              <a:t>Uma turbina eólica com velocidade de </a:t>
            </a:r>
            <a:r>
              <a:rPr lang="pt-BR" i="1" dirty="0" err="1" smtClean="0"/>
              <a:t>cut-in</a:t>
            </a:r>
            <a:r>
              <a:rPr lang="pt-BR" dirty="0" smtClean="0"/>
              <a:t> </a:t>
            </a:r>
            <a:r>
              <a:rPr lang="pt-BR" dirty="0"/>
              <a:t>de </a:t>
            </a:r>
            <a:r>
              <a:rPr lang="pt-BR" dirty="0" smtClean="0"/>
              <a:t>4m/s e </a:t>
            </a:r>
            <a:r>
              <a:rPr lang="pt-BR" dirty="0"/>
              <a:t>velocidade de </a:t>
            </a:r>
            <a:r>
              <a:rPr lang="pt-BR" i="1" dirty="0" err="1" smtClean="0"/>
              <a:t>cut</a:t>
            </a:r>
            <a:r>
              <a:rPr lang="pt-BR" i="1" dirty="0" smtClean="0"/>
              <a:t>-out</a:t>
            </a:r>
            <a:r>
              <a:rPr lang="pt-BR" dirty="0" smtClean="0"/>
              <a:t> </a:t>
            </a:r>
            <a:r>
              <a:rPr lang="pt-BR" dirty="0"/>
              <a:t>de 25 </a:t>
            </a:r>
            <a:r>
              <a:rPr lang="pt-BR" dirty="0" smtClean="0"/>
              <a:t>m/s </a:t>
            </a:r>
            <a:r>
              <a:rPr lang="pt-BR" dirty="0"/>
              <a:t>é instalada em um local com fator de </a:t>
            </a:r>
            <a:r>
              <a:rPr lang="pt-BR" dirty="0" smtClean="0"/>
              <a:t>forma k de 2,4 </a:t>
            </a:r>
            <a:r>
              <a:rPr lang="pt-BR" dirty="0"/>
              <a:t>e fator de </a:t>
            </a:r>
            <a:r>
              <a:rPr lang="pt-BR" dirty="0" smtClean="0"/>
              <a:t>escala c </a:t>
            </a:r>
            <a:r>
              <a:rPr lang="pt-BR" dirty="0"/>
              <a:t>de 9,8 </a:t>
            </a:r>
            <a:r>
              <a:rPr lang="pt-BR" dirty="0" smtClean="0"/>
              <a:t>m/s</a:t>
            </a:r>
            <a:r>
              <a:rPr lang="pt-BR" dirty="0"/>
              <a:t>. Por quantas horas em um dia a turbina irá gerar energia? Calcule também a probabilidade de a velocidade do vento exceder 35 </a:t>
            </a:r>
            <a:r>
              <a:rPr lang="pt-BR" dirty="0" smtClean="0"/>
              <a:t>m/s </a:t>
            </a:r>
            <a:r>
              <a:rPr lang="pt-BR" dirty="0"/>
              <a:t>neste local.</a:t>
            </a:r>
          </a:p>
        </p:txBody>
      </p:sp>
    </p:spTree>
    <p:extLst>
      <p:ext uri="{BB962C8B-B14F-4D97-AF65-F5344CB8AC3E}">
        <p14:creationId xmlns:p14="http://schemas.microsoft.com/office/powerpoint/2010/main" val="20086865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32845" t="63781" r="17900" b="7673"/>
          <a:stretch/>
        </p:blipFill>
        <p:spPr>
          <a:xfrm>
            <a:off x="323528" y="2204863"/>
            <a:ext cx="8424936" cy="2745203"/>
          </a:xfrm>
          <a:prstGeom prst="rect">
            <a:avLst/>
          </a:prstGeom>
        </p:spPr>
      </p:pic>
    </p:spTree>
    <p:extLst>
      <p:ext uri="{BB962C8B-B14F-4D97-AF65-F5344CB8AC3E}">
        <p14:creationId xmlns:p14="http://schemas.microsoft.com/office/powerpoint/2010/main" val="25817558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Distribuição das direções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522535" y="2627784"/>
            <a:ext cx="8266461" cy="3753543"/>
          </a:xfrm>
          <a:prstGeom prst="rect">
            <a:avLst/>
          </a:prstGeom>
        </p:spPr>
      </p:pic>
    </p:spTree>
    <p:extLst>
      <p:ext uri="{BB962C8B-B14F-4D97-AF65-F5344CB8AC3E}">
        <p14:creationId xmlns:p14="http://schemas.microsoft.com/office/powerpoint/2010/main" val="6062614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801" y="1454786"/>
            <a:ext cx="8967282" cy="966102"/>
          </a:xfrm>
        </p:spPr>
        <p:txBody>
          <a:bodyPr>
            <a:normAutofit fontScale="90000"/>
          </a:bodyPr>
          <a:lstStyle/>
          <a:p>
            <a:r>
              <a:rPr lang="pt-BR" dirty="0" smtClean="0"/>
              <a:t>Perfil vertical da velocidade dos ventos</a:t>
            </a:r>
            <a:endParaRPr lang="pt-BR" dirty="0"/>
          </a:p>
        </p:txBody>
      </p:sp>
      <p:sp>
        <p:nvSpPr>
          <p:cNvPr id="4" name="Espaço Reservado para Texto 3"/>
          <p:cNvSpPr>
            <a:spLocks noGrp="1"/>
          </p:cNvSpPr>
          <p:nvPr>
            <p:ph type="body" idx="1"/>
          </p:nvPr>
        </p:nvSpPr>
        <p:spPr>
          <a:xfrm>
            <a:off x="417704" y="2193208"/>
            <a:ext cx="4040188" cy="639762"/>
          </a:xfrm>
        </p:spPr>
        <p:txBody>
          <a:bodyPr/>
          <a:lstStyle/>
          <a:p>
            <a:r>
              <a:rPr lang="pt-BR" dirty="0" smtClean="0"/>
              <a:t>Lei de Potência</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971382" y="2798497"/>
            <a:ext cx="2520280" cy="873340"/>
          </a:xfrm>
          <a:prstGeom prst="rect">
            <a:avLst/>
          </a:prstGeom>
        </p:spPr>
      </p:pic>
      <p:sp>
        <p:nvSpPr>
          <p:cNvPr id="6" name="Espaço Reservado para Texto 5"/>
          <p:cNvSpPr>
            <a:spLocks noGrp="1"/>
          </p:cNvSpPr>
          <p:nvPr>
            <p:ph type="body" sz="quarter" idx="3"/>
          </p:nvPr>
        </p:nvSpPr>
        <p:spPr>
          <a:xfrm>
            <a:off x="4680094" y="2193208"/>
            <a:ext cx="4041775" cy="639762"/>
          </a:xfrm>
        </p:spPr>
        <p:txBody>
          <a:bodyPr/>
          <a:lstStyle/>
          <a:p>
            <a:r>
              <a:rPr lang="pt-BR" dirty="0" smtClean="0"/>
              <a:t>Lei Logarítmica</a:t>
            </a:r>
            <a:endParaRPr lang="pt-BR" dirty="0"/>
          </a:p>
        </p:txBody>
      </p:sp>
      <p:pic>
        <p:nvPicPr>
          <p:cNvPr id="8" name="Espaço Reservado para Conteúdo 7"/>
          <p:cNvPicPr>
            <a:picLocks noGrp="1" noChangeAspect="1"/>
          </p:cNvPicPr>
          <p:nvPr>
            <p:ph sz="quarter" idx="4"/>
          </p:nvPr>
        </p:nvPicPr>
        <p:blipFill>
          <a:blip r:embed="rId3"/>
          <a:stretch>
            <a:fillRect/>
          </a:stretch>
        </p:blipFill>
        <p:spPr>
          <a:xfrm>
            <a:off x="5364088" y="2845365"/>
            <a:ext cx="2520280" cy="839339"/>
          </a:xfrm>
          <a:prstGeom prst="rect">
            <a:avLst/>
          </a:prstGeom>
        </p:spPr>
      </p:pic>
      <p:sp>
        <p:nvSpPr>
          <p:cNvPr id="9" name="Retângulo 8"/>
          <p:cNvSpPr/>
          <p:nvPr/>
        </p:nvSpPr>
        <p:spPr>
          <a:xfrm>
            <a:off x="4500800" y="3356992"/>
            <a:ext cx="4572000" cy="2616101"/>
          </a:xfrm>
          <a:prstGeom prst="rect">
            <a:avLst/>
          </a:prstGeom>
        </p:spPr>
        <p:txBody>
          <a:bodyPr>
            <a:spAutoFit/>
          </a:bodyPr>
          <a:lstStyle/>
          <a:p>
            <a:endParaRPr lang="pt-BR" sz="2000" dirty="0">
              <a:solidFill>
                <a:srgbClr val="000000"/>
              </a:solidFill>
              <a:latin typeface="Symbol" panose="05050102010706020507" pitchFamily="18" charset="2"/>
            </a:endParaRPr>
          </a:p>
          <a:p>
            <a:pPr marL="285750" indent="-285750" algn="just">
              <a:buFont typeface="Arial" panose="020B0604020202020204" pitchFamily="34" charset="0"/>
              <a:buChar char="•"/>
            </a:pPr>
            <a:r>
              <a:rPr lang="pt-BR" dirty="0" smtClean="0">
                <a:solidFill>
                  <a:srgbClr val="000000"/>
                </a:solidFill>
                <a:latin typeface="Symbol" panose="05050102010706020507" pitchFamily="18" charset="2"/>
              </a:rPr>
              <a:t> </a:t>
            </a:r>
            <a:r>
              <a:rPr lang="pt-BR" i="1" dirty="0">
                <a:solidFill>
                  <a:srgbClr val="000000"/>
                </a:solidFill>
                <a:latin typeface="Arial" panose="020B0604020202020204" pitchFamily="34" charset="0"/>
              </a:rPr>
              <a:t>u*</a:t>
            </a:r>
            <a:r>
              <a:rPr lang="pt-BR" dirty="0">
                <a:solidFill>
                  <a:srgbClr val="000000"/>
                </a:solidFill>
                <a:latin typeface="Arial" panose="020B0604020202020204" pitchFamily="34" charset="0"/>
              </a:rPr>
              <a:t>: velocidade de fricção, representa as forças de atrito no solo. Tem valores típicos entre 0,1 m/s e 0,5 m/s; </a:t>
            </a:r>
          </a:p>
          <a:p>
            <a:pPr marL="285750" indent="-285750" algn="just">
              <a:buFont typeface="Arial" panose="020B0604020202020204" pitchFamily="34" charset="0"/>
              <a:buChar char="•"/>
            </a:pPr>
            <a:r>
              <a:rPr lang="pt-BR" dirty="0" smtClean="0">
                <a:solidFill>
                  <a:srgbClr val="000000"/>
                </a:solidFill>
                <a:latin typeface="Arial" panose="020B0604020202020204" pitchFamily="34" charset="0"/>
              </a:rPr>
              <a:t> </a:t>
            </a:r>
            <a:r>
              <a:rPr lang="pt-BR" i="1" dirty="0">
                <a:solidFill>
                  <a:srgbClr val="000000"/>
                </a:solidFill>
                <a:latin typeface="Arial" panose="020B0604020202020204" pitchFamily="34" charset="0"/>
              </a:rPr>
              <a:t>k</a:t>
            </a:r>
            <a:r>
              <a:rPr lang="pt-BR" dirty="0">
                <a:solidFill>
                  <a:srgbClr val="000000"/>
                </a:solidFill>
                <a:latin typeface="Arial" panose="020B0604020202020204" pitchFamily="34" charset="0"/>
              </a:rPr>
              <a:t>: constante de von </a:t>
            </a:r>
            <a:r>
              <a:rPr lang="pt-BR" dirty="0" err="1">
                <a:solidFill>
                  <a:srgbClr val="000000"/>
                </a:solidFill>
                <a:latin typeface="Arial" panose="020B0604020202020204" pitchFamily="34" charset="0"/>
              </a:rPr>
              <a:t>Karman</a:t>
            </a:r>
            <a:r>
              <a:rPr lang="pt-BR" dirty="0">
                <a:solidFill>
                  <a:srgbClr val="000000"/>
                </a:solidFill>
                <a:latin typeface="Arial" panose="020B0604020202020204" pitchFamily="34" charset="0"/>
              </a:rPr>
              <a:t>, com valor aproximado de 0,4; </a:t>
            </a:r>
          </a:p>
          <a:p>
            <a:pPr marL="285750" indent="-285750" algn="just">
              <a:buFont typeface="Arial" panose="020B0604020202020204" pitchFamily="34" charset="0"/>
              <a:buChar char="•"/>
            </a:pPr>
            <a:r>
              <a:rPr lang="pt-BR" dirty="0" smtClean="0">
                <a:solidFill>
                  <a:srgbClr val="000000"/>
                </a:solidFill>
                <a:latin typeface="Arial" panose="020B0604020202020204" pitchFamily="34" charset="0"/>
              </a:rPr>
              <a:t> </a:t>
            </a:r>
            <a:r>
              <a:rPr lang="pt-BR" i="1" dirty="0">
                <a:solidFill>
                  <a:srgbClr val="000000"/>
                </a:solidFill>
                <a:latin typeface="Arial" panose="020B0604020202020204" pitchFamily="34" charset="0"/>
              </a:rPr>
              <a:t>z</a:t>
            </a:r>
            <a:r>
              <a:rPr lang="pt-BR" sz="800" i="1" dirty="0">
                <a:solidFill>
                  <a:srgbClr val="000000"/>
                </a:solidFill>
                <a:latin typeface="Arial" panose="020B0604020202020204" pitchFamily="34" charset="0"/>
              </a:rPr>
              <a:t>0</a:t>
            </a:r>
            <a:r>
              <a:rPr lang="pt-BR" dirty="0">
                <a:solidFill>
                  <a:srgbClr val="000000"/>
                </a:solidFill>
                <a:latin typeface="Arial" panose="020B0604020202020204" pitchFamily="34" charset="0"/>
              </a:rPr>
              <a:t>: comprimento </a:t>
            </a:r>
            <a:r>
              <a:rPr lang="pt-BR" dirty="0" smtClean="0">
                <a:solidFill>
                  <a:srgbClr val="000000"/>
                </a:solidFill>
                <a:latin typeface="Arial" panose="020B0604020202020204" pitchFamily="34" charset="0"/>
              </a:rPr>
              <a:t>d </a:t>
            </a:r>
            <a:r>
              <a:rPr lang="pt-BR" dirty="0">
                <a:solidFill>
                  <a:srgbClr val="000000"/>
                </a:solidFill>
                <a:latin typeface="Arial" panose="020B0604020202020204" pitchFamily="34" charset="0"/>
              </a:rPr>
              <a:t>rugosidade da superfície, descreve a cobertura do terreno local. </a:t>
            </a:r>
          </a:p>
        </p:txBody>
      </p:sp>
      <p:sp>
        <p:nvSpPr>
          <p:cNvPr id="11" name="Retângulo 10"/>
          <p:cNvSpPr/>
          <p:nvPr/>
        </p:nvSpPr>
        <p:spPr>
          <a:xfrm>
            <a:off x="0" y="3571392"/>
            <a:ext cx="3995936" cy="1754326"/>
          </a:xfrm>
          <a:prstGeom prst="rect">
            <a:avLst/>
          </a:prstGeom>
        </p:spPr>
        <p:txBody>
          <a:bodyPr wrap="square">
            <a:spAutoFit/>
          </a:bodyPr>
          <a:lstStyle/>
          <a:p>
            <a:pPr marL="285750" indent="-285750" algn="just">
              <a:buFont typeface="Arial" panose="020B0604020202020204" pitchFamily="34" charset="0"/>
              <a:buChar char="•"/>
            </a:pPr>
            <a:r>
              <a:rPr lang="pt-BR" dirty="0">
                <a:solidFill>
                  <a:srgbClr val="000000"/>
                </a:solidFill>
                <a:latin typeface="Symbol" panose="05050102010706020507" pitchFamily="18" charset="2"/>
              </a:rPr>
              <a:t> </a:t>
            </a:r>
            <a:r>
              <a:rPr lang="pt-BR" i="1" dirty="0" smtClean="0">
                <a:solidFill>
                  <a:srgbClr val="000000"/>
                </a:solidFill>
                <a:latin typeface="Arial" panose="020B0604020202020204" pitchFamily="34" charset="0"/>
              </a:rPr>
              <a:t>u(z1)</a:t>
            </a:r>
            <a:r>
              <a:rPr lang="pt-BR" dirty="0" smtClean="0">
                <a:solidFill>
                  <a:srgbClr val="000000"/>
                </a:solidFill>
                <a:latin typeface="Arial" panose="020B0604020202020204" pitchFamily="34" charset="0"/>
              </a:rPr>
              <a:t>: </a:t>
            </a:r>
            <a:r>
              <a:rPr lang="pt-BR" dirty="0">
                <a:solidFill>
                  <a:srgbClr val="000000"/>
                </a:solidFill>
                <a:latin typeface="Arial" panose="020B0604020202020204" pitchFamily="34" charset="0"/>
              </a:rPr>
              <a:t>velocidade </a:t>
            </a:r>
            <a:r>
              <a:rPr lang="pt-BR" dirty="0" smtClean="0">
                <a:solidFill>
                  <a:srgbClr val="000000"/>
                </a:solidFill>
                <a:latin typeface="Arial" panose="020B0604020202020204" pitchFamily="34" charset="0"/>
              </a:rPr>
              <a:t>do vento na altura de referência (medida);</a:t>
            </a:r>
            <a:endParaRPr lang="pt-BR" dirty="0">
              <a:solidFill>
                <a:srgbClr val="000000"/>
              </a:solidFill>
              <a:latin typeface="Arial" panose="020B0604020202020204" pitchFamily="34" charset="0"/>
            </a:endParaRPr>
          </a:p>
          <a:p>
            <a:pPr marL="285750" indent="-285750" algn="just">
              <a:buFont typeface="Arial" panose="020B0604020202020204" pitchFamily="34" charset="0"/>
              <a:buChar char="•"/>
            </a:pPr>
            <a:r>
              <a:rPr lang="pt-BR" dirty="0" smtClean="0">
                <a:solidFill>
                  <a:srgbClr val="000000"/>
                </a:solidFill>
                <a:latin typeface="Arial" panose="020B0604020202020204" pitchFamily="34" charset="0"/>
              </a:rPr>
              <a:t>z: altura desejada;</a:t>
            </a:r>
            <a:endParaRPr lang="pt-BR" dirty="0">
              <a:solidFill>
                <a:srgbClr val="000000"/>
              </a:solidFill>
              <a:latin typeface="Arial" panose="020B0604020202020204" pitchFamily="34" charset="0"/>
            </a:endParaRPr>
          </a:p>
          <a:p>
            <a:pPr marL="285750" indent="-285750" algn="just">
              <a:buFont typeface="Arial" panose="020B0604020202020204" pitchFamily="34" charset="0"/>
              <a:buChar char="•"/>
            </a:pPr>
            <a:r>
              <a:rPr lang="pt-BR" i="1" dirty="0" smtClean="0">
                <a:solidFill>
                  <a:srgbClr val="000000"/>
                </a:solidFill>
                <a:latin typeface="Arial" panose="020B0604020202020204" pitchFamily="34" charset="0"/>
              </a:rPr>
              <a:t>z</a:t>
            </a:r>
            <a:r>
              <a:rPr lang="pt-BR" sz="800" i="1" dirty="0" smtClean="0">
                <a:solidFill>
                  <a:srgbClr val="000000"/>
                </a:solidFill>
                <a:latin typeface="Arial" panose="020B0604020202020204" pitchFamily="34" charset="0"/>
              </a:rPr>
              <a:t>1</a:t>
            </a:r>
            <a:r>
              <a:rPr lang="pt-BR" dirty="0" smtClean="0">
                <a:solidFill>
                  <a:srgbClr val="000000"/>
                </a:solidFill>
                <a:latin typeface="Arial" panose="020B0604020202020204" pitchFamily="34" charset="0"/>
              </a:rPr>
              <a:t>: altura de referência;</a:t>
            </a:r>
          </a:p>
          <a:p>
            <a:pPr marL="285750" indent="-285750" algn="just">
              <a:buFont typeface="Arial" panose="020B0604020202020204" pitchFamily="34" charset="0"/>
              <a:buChar char="•"/>
            </a:pPr>
            <a:r>
              <a:rPr lang="pt-BR" dirty="0" smtClean="0">
                <a:solidFill>
                  <a:srgbClr val="000000"/>
                </a:solidFill>
                <a:latin typeface="Arial" panose="020B0604020202020204" pitchFamily="34" charset="0"/>
              </a:rPr>
              <a:t>α: expoente da Lei de potência – coeficiente de rugosidade.</a:t>
            </a:r>
            <a:endParaRPr lang="pt-BR" dirty="0"/>
          </a:p>
        </p:txBody>
      </p:sp>
    </p:spTree>
    <p:extLst>
      <p:ext uri="{BB962C8B-B14F-4D97-AF65-F5344CB8AC3E}">
        <p14:creationId xmlns:p14="http://schemas.microsoft.com/office/powerpoint/2010/main" val="24114588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nvPr>
        </p:nvGraphicFramePr>
        <p:xfrm>
          <a:off x="1187624" y="2574196"/>
          <a:ext cx="6768752" cy="3024531"/>
        </p:xfrm>
        <a:graphic>
          <a:graphicData uri="http://schemas.openxmlformats.org/drawingml/2006/table">
            <a:tbl>
              <a:tblPr firstRow="1" bandRow="1">
                <a:tableStyleId>{93296810-A885-4BE3-A3E7-6D5BEEA58F35}</a:tableStyleId>
              </a:tblPr>
              <a:tblGrid>
                <a:gridCol w="3384376">
                  <a:extLst>
                    <a:ext uri="{9D8B030D-6E8A-4147-A177-3AD203B41FA5}">
                      <a16:colId xmlns:a16="http://schemas.microsoft.com/office/drawing/2014/main" xmlns="" val="1628271950"/>
                    </a:ext>
                  </a:extLst>
                </a:gridCol>
                <a:gridCol w="3384376">
                  <a:extLst>
                    <a:ext uri="{9D8B030D-6E8A-4147-A177-3AD203B41FA5}">
                      <a16:colId xmlns:a16="http://schemas.microsoft.com/office/drawing/2014/main" xmlns="" val="2582290378"/>
                    </a:ext>
                  </a:extLst>
                </a:gridCol>
              </a:tblGrid>
              <a:tr h="391473">
                <a:tc>
                  <a:txBody>
                    <a:bodyPr/>
                    <a:lstStyle/>
                    <a:p>
                      <a:pPr algn="ctr"/>
                      <a:r>
                        <a:rPr lang="pt-BR" dirty="0" smtClean="0"/>
                        <a:t>Descrição do terreno</a:t>
                      </a:r>
                      <a:endParaRPr lang="pt-BR" dirty="0"/>
                    </a:p>
                  </a:txBody>
                  <a:tcPr/>
                </a:tc>
                <a:tc>
                  <a:txBody>
                    <a:bodyPr/>
                    <a:lstStyle/>
                    <a:p>
                      <a:pPr algn="ctr"/>
                      <a:r>
                        <a:rPr lang="pt-BR" dirty="0" smtClean="0"/>
                        <a:t>Fator </a:t>
                      </a:r>
                      <a:r>
                        <a:rPr lang="el-GR" dirty="0" smtClean="0"/>
                        <a:t>α</a:t>
                      </a:r>
                      <a:r>
                        <a:rPr lang="pt-BR" dirty="0" smtClean="0"/>
                        <a:t> </a:t>
                      </a:r>
                      <a:endParaRPr lang="pt-BR" dirty="0"/>
                    </a:p>
                  </a:txBody>
                  <a:tcPr/>
                </a:tc>
                <a:extLst>
                  <a:ext uri="{0D108BD9-81ED-4DB2-BD59-A6C34878D82A}">
                    <a16:rowId xmlns:a16="http://schemas.microsoft.com/office/drawing/2014/main" xmlns="" val="292895487"/>
                  </a:ext>
                </a:extLst>
              </a:tr>
              <a:tr h="391473">
                <a:tc>
                  <a:txBody>
                    <a:bodyPr/>
                    <a:lstStyle/>
                    <a:p>
                      <a:pPr algn="ctr"/>
                      <a:r>
                        <a:rPr lang="pt-BR" dirty="0" smtClean="0"/>
                        <a:t>Superfície lisa, lago ou oceano</a:t>
                      </a:r>
                      <a:endParaRPr lang="pt-BR" dirty="0"/>
                    </a:p>
                  </a:txBody>
                  <a:tcPr/>
                </a:tc>
                <a:tc>
                  <a:txBody>
                    <a:bodyPr/>
                    <a:lstStyle/>
                    <a:p>
                      <a:pPr algn="ctr"/>
                      <a:r>
                        <a:rPr lang="pt-BR" dirty="0" smtClean="0"/>
                        <a:t>0,10</a:t>
                      </a:r>
                      <a:endParaRPr lang="pt-BR" dirty="0"/>
                    </a:p>
                  </a:txBody>
                  <a:tcPr/>
                </a:tc>
                <a:extLst>
                  <a:ext uri="{0D108BD9-81ED-4DB2-BD59-A6C34878D82A}">
                    <a16:rowId xmlns:a16="http://schemas.microsoft.com/office/drawing/2014/main" xmlns="" val="876258917"/>
                  </a:ext>
                </a:extLst>
              </a:tr>
              <a:tr h="391473">
                <a:tc>
                  <a:txBody>
                    <a:bodyPr/>
                    <a:lstStyle/>
                    <a:p>
                      <a:pPr algn="ctr"/>
                      <a:r>
                        <a:rPr lang="pt-BR" dirty="0" smtClean="0"/>
                        <a:t>Grama baixa</a:t>
                      </a:r>
                      <a:endParaRPr lang="pt-BR" dirty="0"/>
                    </a:p>
                  </a:txBody>
                  <a:tcPr/>
                </a:tc>
                <a:tc>
                  <a:txBody>
                    <a:bodyPr/>
                    <a:lstStyle/>
                    <a:p>
                      <a:pPr algn="ctr"/>
                      <a:r>
                        <a:rPr lang="pt-BR" dirty="0" smtClean="0"/>
                        <a:t>0,14</a:t>
                      </a:r>
                      <a:endParaRPr lang="pt-BR" dirty="0"/>
                    </a:p>
                  </a:txBody>
                  <a:tcPr/>
                </a:tc>
                <a:extLst>
                  <a:ext uri="{0D108BD9-81ED-4DB2-BD59-A6C34878D82A}">
                    <a16:rowId xmlns:a16="http://schemas.microsoft.com/office/drawing/2014/main" xmlns="" val="1819565725"/>
                  </a:ext>
                </a:extLst>
              </a:tr>
              <a:tr h="675693">
                <a:tc>
                  <a:txBody>
                    <a:bodyPr/>
                    <a:lstStyle/>
                    <a:p>
                      <a:pPr algn="ctr"/>
                      <a:r>
                        <a:rPr lang="pt-BR" dirty="0" smtClean="0"/>
                        <a:t>Vegetação rasteira (até 0,3 m) árvores ocasionais</a:t>
                      </a:r>
                      <a:endParaRPr lang="pt-BR" dirty="0"/>
                    </a:p>
                  </a:txBody>
                  <a:tcPr/>
                </a:tc>
                <a:tc>
                  <a:txBody>
                    <a:bodyPr/>
                    <a:lstStyle/>
                    <a:p>
                      <a:pPr algn="ctr"/>
                      <a:r>
                        <a:rPr lang="pt-BR" dirty="0" smtClean="0"/>
                        <a:t>0,16</a:t>
                      </a:r>
                      <a:endParaRPr lang="pt-BR" dirty="0"/>
                    </a:p>
                  </a:txBody>
                  <a:tcPr/>
                </a:tc>
                <a:extLst>
                  <a:ext uri="{0D108BD9-81ED-4DB2-BD59-A6C34878D82A}">
                    <a16:rowId xmlns:a16="http://schemas.microsoft.com/office/drawing/2014/main" xmlns="" val="4209123274"/>
                  </a:ext>
                </a:extLst>
              </a:tr>
              <a:tr h="391473">
                <a:tc>
                  <a:txBody>
                    <a:bodyPr/>
                    <a:lstStyle/>
                    <a:p>
                      <a:pPr algn="ctr"/>
                      <a:r>
                        <a:rPr lang="pt-BR" dirty="0" smtClean="0"/>
                        <a:t>Arbustos, árvores ocasionais</a:t>
                      </a:r>
                      <a:endParaRPr lang="pt-BR" dirty="0"/>
                    </a:p>
                  </a:txBody>
                  <a:tcPr/>
                </a:tc>
                <a:tc>
                  <a:txBody>
                    <a:bodyPr/>
                    <a:lstStyle/>
                    <a:p>
                      <a:pPr algn="ctr"/>
                      <a:r>
                        <a:rPr lang="pt-BR" dirty="0" smtClean="0"/>
                        <a:t>0,20</a:t>
                      </a:r>
                      <a:endParaRPr lang="pt-BR" dirty="0"/>
                    </a:p>
                  </a:txBody>
                  <a:tcPr/>
                </a:tc>
                <a:extLst>
                  <a:ext uri="{0D108BD9-81ED-4DB2-BD59-A6C34878D82A}">
                    <a16:rowId xmlns:a16="http://schemas.microsoft.com/office/drawing/2014/main" xmlns="" val="556676749"/>
                  </a:ext>
                </a:extLst>
              </a:tr>
              <a:tr h="391473">
                <a:tc>
                  <a:txBody>
                    <a:bodyPr/>
                    <a:lstStyle/>
                    <a:p>
                      <a:pPr algn="ctr"/>
                      <a:r>
                        <a:rPr lang="pt-BR" dirty="0" smtClean="0"/>
                        <a:t>Árvores,</a:t>
                      </a:r>
                      <a:r>
                        <a:rPr lang="pt-BR" baseline="0" dirty="0" smtClean="0"/>
                        <a:t> construções ocasionais</a:t>
                      </a:r>
                      <a:endParaRPr lang="pt-BR" dirty="0"/>
                    </a:p>
                  </a:txBody>
                  <a:tcPr/>
                </a:tc>
                <a:tc>
                  <a:txBody>
                    <a:bodyPr/>
                    <a:lstStyle/>
                    <a:p>
                      <a:pPr algn="ctr"/>
                      <a:r>
                        <a:rPr lang="pt-BR" dirty="0" smtClean="0"/>
                        <a:t>0,22</a:t>
                      </a:r>
                      <a:r>
                        <a:rPr lang="pt-BR" baseline="0" dirty="0" smtClean="0"/>
                        <a:t> – </a:t>
                      </a:r>
                      <a:r>
                        <a:rPr lang="pt-BR" dirty="0" smtClean="0"/>
                        <a:t>0,24 </a:t>
                      </a:r>
                      <a:endParaRPr lang="pt-BR" dirty="0"/>
                    </a:p>
                  </a:txBody>
                  <a:tcPr/>
                </a:tc>
                <a:extLst>
                  <a:ext uri="{0D108BD9-81ED-4DB2-BD59-A6C34878D82A}">
                    <a16:rowId xmlns:a16="http://schemas.microsoft.com/office/drawing/2014/main" xmlns="" val="4182802573"/>
                  </a:ext>
                </a:extLst>
              </a:tr>
              <a:tr h="391473">
                <a:tc>
                  <a:txBody>
                    <a:bodyPr/>
                    <a:lstStyle/>
                    <a:p>
                      <a:pPr algn="ctr"/>
                      <a:r>
                        <a:rPr lang="pt-BR" dirty="0" smtClean="0"/>
                        <a:t>Áreas residenciais</a:t>
                      </a:r>
                      <a:endParaRPr lang="pt-BR" dirty="0"/>
                    </a:p>
                  </a:txBody>
                  <a:tcPr/>
                </a:tc>
                <a:tc>
                  <a:txBody>
                    <a:bodyPr/>
                    <a:lstStyle/>
                    <a:p>
                      <a:pPr algn="ctr"/>
                      <a:r>
                        <a:rPr lang="pt-BR" dirty="0" smtClean="0"/>
                        <a:t>0,28 – 0,40</a:t>
                      </a:r>
                      <a:endParaRPr lang="pt-BR" dirty="0"/>
                    </a:p>
                  </a:txBody>
                  <a:tcPr/>
                </a:tc>
                <a:extLst>
                  <a:ext uri="{0D108BD9-81ED-4DB2-BD59-A6C34878D82A}">
                    <a16:rowId xmlns:a16="http://schemas.microsoft.com/office/drawing/2014/main" xmlns="" val="788164092"/>
                  </a:ext>
                </a:extLst>
              </a:tr>
            </a:tbl>
          </a:graphicData>
        </a:graphic>
      </p:graphicFrame>
      <p:sp>
        <p:nvSpPr>
          <p:cNvPr id="5" name="CaixaDeTexto 4"/>
          <p:cNvSpPr txBox="1"/>
          <p:nvPr/>
        </p:nvSpPr>
        <p:spPr>
          <a:xfrm>
            <a:off x="1187624" y="2172399"/>
            <a:ext cx="6923112" cy="369332"/>
          </a:xfrm>
          <a:prstGeom prst="rect">
            <a:avLst/>
          </a:prstGeom>
          <a:noFill/>
        </p:spPr>
        <p:txBody>
          <a:bodyPr wrap="square" rtlCol="0">
            <a:spAutoFit/>
          </a:bodyPr>
          <a:lstStyle/>
          <a:p>
            <a:pPr algn="ctr"/>
            <a:r>
              <a:rPr lang="pt-BR" b="1" dirty="0" smtClean="0"/>
              <a:t>Tabela: Coeficiente de rugosidade para terrenos planos</a:t>
            </a:r>
            <a:endParaRPr lang="pt-BR" b="1" dirty="0"/>
          </a:p>
        </p:txBody>
      </p:sp>
      <p:sp>
        <p:nvSpPr>
          <p:cNvPr id="6" name="CaixaDeTexto 5"/>
          <p:cNvSpPr txBox="1"/>
          <p:nvPr/>
        </p:nvSpPr>
        <p:spPr>
          <a:xfrm>
            <a:off x="6444208" y="5877272"/>
            <a:ext cx="2448272" cy="369332"/>
          </a:xfrm>
          <a:prstGeom prst="rect">
            <a:avLst/>
          </a:prstGeom>
          <a:noFill/>
        </p:spPr>
        <p:txBody>
          <a:bodyPr wrap="square" rtlCol="0">
            <a:spAutoFit/>
          </a:bodyPr>
          <a:lstStyle/>
          <a:p>
            <a:r>
              <a:rPr lang="pt-BR" dirty="0" smtClean="0"/>
              <a:t>Fonte: Fadigas, 2011.</a:t>
            </a:r>
            <a:endParaRPr lang="pt-BR" dirty="0"/>
          </a:p>
        </p:txBody>
      </p:sp>
    </p:spTree>
    <p:extLst>
      <p:ext uri="{BB962C8B-B14F-4D97-AF65-F5344CB8AC3E}">
        <p14:creationId xmlns:p14="http://schemas.microsoft.com/office/powerpoint/2010/main" val="8291547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21775" t="23423" r="23989" b="31297"/>
          <a:stretch/>
        </p:blipFill>
        <p:spPr>
          <a:xfrm>
            <a:off x="0" y="1844823"/>
            <a:ext cx="9117361" cy="4279577"/>
          </a:xfrm>
          <a:prstGeom prst="rect">
            <a:avLst/>
          </a:prstGeom>
        </p:spPr>
      </p:pic>
    </p:spTree>
    <p:extLst>
      <p:ext uri="{BB962C8B-B14F-4D97-AF65-F5344CB8AC3E}">
        <p14:creationId xmlns:p14="http://schemas.microsoft.com/office/powerpoint/2010/main" val="40718967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CÁLCULO DA POTÊNCIA CONTIDA NO VENTO</a:t>
            </a:r>
            <a:endParaRPr lang="pt-BR" dirty="0"/>
          </a:p>
        </p:txBody>
      </p:sp>
      <p:sp>
        <p:nvSpPr>
          <p:cNvPr id="3" name="Espaço Reservado para Texto 2"/>
          <p:cNvSpPr>
            <a:spLocks noGrp="1"/>
          </p:cNvSpPr>
          <p:nvPr>
            <p:ph type="body" idx="1"/>
          </p:nvPr>
        </p:nvSpPr>
        <p:spPr/>
        <p:txBody>
          <a:bodyPr/>
          <a:lstStyle/>
          <a:p>
            <a:r>
              <a:rPr lang="pt-BR" dirty="0" smtClean="0"/>
              <a:t>UNIDADE 04</a:t>
            </a:r>
            <a:endParaRPr lang="pt-BR" dirty="0"/>
          </a:p>
        </p:txBody>
      </p:sp>
    </p:spTree>
    <p:extLst>
      <p:ext uri="{BB962C8B-B14F-4D97-AF65-F5344CB8AC3E}">
        <p14:creationId xmlns:p14="http://schemas.microsoft.com/office/powerpoint/2010/main" val="29975028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Potência eólica</a:t>
            </a:r>
            <a:endParaRPr lang="pt-BR" dirty="0"/>
          </a:p>
        </p:txBody>
      </p:sp>
      <p:pic>
        <p:nvPicPr>
          <p:cNvPr id="6" name="Imagem 5"/>
          <p:cNvPicPr>
            <a:picLocks noChangeAspect="1"/>
          </p:cNvPicPr>
          <p:nvPr/>
        </p:nvPicPr>
        <p:blipFill rotWithShape="1">
          <a:blip r:embed="rId2"/>
          <a:srcRect l="59961" t="29328" r="20669" b="46063"/>
          <a:stretch/>
        </p:blipFill>
        <p:spPr>
          <a:xfrm>
            <a:off x="5724128" y="3397642"/>
            <a:ext cx="3225958" cy="2304256"/>
          </a:xfrm>
          <a:prstGeom prst="rect">
            <a:avLst/>
          </a:prstGeom>
        </p:spPr>
      </p:pic>
      <p:pic>
        <p:nvPicPr>
          <p:cNvPr id="8" name="Imagem 7"/>
          <p:cNvPicPr>
            <a:picLocks noChangeAspect="1"/>
          </p:cNvPicPr>
          <p:nvPr/>
        </p:nvPicPr>
        <p:blipFill>
          <a:blip r:embed="rId3"/>
          <a:stretch>
            <a:fillRect/>
          </a:stretch>
        </p:blipFill>
        <p:spPr>
          <a:xfrm>
            <a:off x="384855" y="2636912"/>
            <a:ext cx="5112408" cy="1360113"/>
          </a:xfrm>
          <a:prstGeom prst="rect">
            <a:avLst/>
          </a:prstGeom>
        </p:spPr>
      </p:pic>
      <p:pic>
        <p:nvPicPr>
          <p:cNvPr id="9" name="Imagem 8"/>
          <p:cNvPicPr>
            <a:picLocks noChangeAspect="1"/>
          </p:cNvPicPr>
          <p:nvPr/>
        </p:nvPicPr>
        <p:blipFill>
          <a:blip r:embed="rId4"/>
          <a:stretch>
            <a:fillRect/>
          </a:stretch>
        </p:blipFill>
        <p:spPr>
          <a:xfrm>
            <a:off x="1187624" y="3803466"/>
            <a:ext cx="3240360" cy="2821317"/>
          </a:xfrm>
          <a:prstGeom prst="rect">
            <a:avLst/>
          </a:prstGeom>
        </p:spPr>
      </p:pic>
      <p:sp>
        <p:nvSpPr>
          <p:cNvPr id="10" name="CaixaDeTexto 9"/>
          <p:cNvSpPr txBox="1"/>
          <p:nvPr/>
        </p:nvSpPr>
        <p:spPr>
          <a:xfrm>
            <a:off x="5940152" y="4437112"/>
            <a:ext cx="364395" cy="519899"/>
          </a:xfrm>
          <a:prstGeom prst="rect">
            <a:avLst/>
          </a:prstGeom>
          <a:solidFill>
            <a:schemeClr val="bg1"/>
          </a:solidFill>
        </p:spPr>
        <p:txBody>
          <a:bodyPr wrap="square" rtlCol="0">
            <a:spAutoFit/>
          </a:bodyPr>
          <a:lstStyle/>
          <a:p>
            <a:r>
              <a:rPr lang="pt-BR" sz="2800" dirty="0" smtClean="0"/>
              <a:t>u</a:t>
            </a:r>
            <a:endParaRPr lang="pt-BR" sz="2800" dirty="0"/>
          </a:p>
        </p:txBody>
      </p:sp>
      <p:pic>
        <p:nvPicPr>
          <p:cNvPr id="11" name="Imagem 10"/>
          <p:cNvPicPr>
            <a:picLocks noChangeAspect="1"/>
          </p:cNvPicPr>
          <p:nvPr/>
        </p:nvPicPr>
        <p:blipFill rotWithShape="1">
          <a:blip r:embed="rId5"/>
          <a:srcRect l="53874" t="52953" r="38378" b="39172"/>
          <a:stretch/>
        </p:blipFill>
        <p:spPr>
          <a:xfrm>
            <a:off x="6833050" y="5517232"/>
            <a:ext cx="1418390" cy="810508"/>
          </a:xfrm>
          <a:prstGeom prst="rect">
            <a:avLst/>
          </a:prstGeom>
        </p:spPr>
      </p:pic>
    </p:spTree>
    <p:extLst>
      <p:ext uri="{BB962C8B-B14F-4D97-AF65-F5344CB8AC3E}">
        <p14:creationId xmlns:p14="http://schemas.microsoft.com/office/powerpoint/2010/main" val="1836022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2" y="1474912"/>
            <a:ext cx="8229600" cy="1143000"/>
          </a:xfrm>
        </p:spPr>
        <p:txBody>
          <a:bodyPr>
            <a:normAutofit/>
          </a:bodyPr>
          <a:lstStyle/>
          <a:p>
            <a:r>
              <a:rPr lang="pt-BR" sz="3600" dirty="0" smtClean="0"/>
              <a:t>1- INTRODUÇÃO</a:t>
            </a:r>
            <a:endParaRPr lang="pt-BR" sz="3600" dirty="0"/>
          </a:p>
        </p:txBody>
      </p:sp>
      <p:sp>
        <p:nvSpPr>
          <p:cNvPr id="4" name="Espaço Reservado para Conteúdo 3"/>
          <p:cNvSpPr>
            <a:spLocks noGrp="1"/>
          </p:cNvSpPr>
          <p:nvPr>
            <p:ph sz="half" idx="1"/>
          </p:nvPr>
        </p:nvSpPr>
        <p:spPr>
          <a:xfrm>
            <a:off x="179512" y="2348881"/>
            <a:ext cx="4214629" cy="4320480"/>
          </a:xfrm>
        </p:spPr>
        <p:txBody>
          <a:bodyPr>
            <a:normAutofit fontScale="85000" lnSpcReduction="20000"/>
          </a:bodyPr>
          <a:lstStyle/>
          <a:p>
            <a:pPr algn="just"/>
            <a:r>
              <a:rPr lang="pt-BR" dirty="0" smtClean="0"/>
              <a:t>A energia eólica, ou energia contida nos ventos , consiste em energia cinética resultante do deslocamento das massas de ar com velocidades variáveis no tempo e no espaço, provocadas por efeitos climáticos derivados do aquecimento da terra por radiação solar incidente, rotação e translação da Terra. </a:t>
            </a:r>
            <a:endParaRPr lang="pt-BR" dirty="0"/>
          </a:p>
        </p:txBody>
      </p:sp>
      <p:sp>
        <p:nvSpPr>
          <p:cNvPr id="5" name="Espaço Reservado para Conteúdo 4"/>
          <p:cNvSpPr>
            <a:spLocks noGrp="1"/>
          </p:cNvSpPr>
          <p:nvPr>
            <p:ph sz="half" idx="2"/>
          </p:nvPr>
        </p:nvSpPr>
        <p:spPr/>
        <p:txBody>
          <a:bodyPr>
            <a:normAutofit fontScale="85000" lnSpcReduction="20000"/>
          </a:bodyPr>
          <a:lstStyle/>
          <a:p>
            <a:endParaRPr lang="pt-BR" dirty="0"/>
          </a:p>
        </p:txBody>
      </p:sp>
      <p:pic>
        <p:nvPicPr>
          <p:cNvPr id="6" name="Picture 2"/>
          <p:cNvPicPr>
            <a:picLocks noChangeAspect="1" noChangeArrowheads="1"/>
          </p:cNvPicPr>
          <p:nvPr/>
        </p:nvPicPr>
        <p:blipFill>
          <a:blip r:embed="rId2" cstate="print"/>
          <a:srcRect/>
          <a:stretch>
            <a:fillRect/>
          </a:stretch>
        </p:blipFill>
        <p:spPr bwMode="auto">
          <a:xfrm>
            <a:off x="4550765" y="2348881"/>
            <a:ext cx="4292659" cy="4334899"/>
          </a:xfrm>
          <a:prstGeom prst="rect">
            <a:avLst/>
          </a:prstGeom>
          <a:noFill/>
          <a:ln w="9525">
            <a:noFill/>
            <a:miter lim="800000"/>
            <a:headEnd/>
            <a:tailEnd/>
          </a:ln>
        </p:spPr>
      </p:pic>
    </p:spTree>
    <p:extLst>
      <p:ext uri="{BB962C8B-B14F-4D97-AF65-F5344CB8AC3E}">
        <p14:creationId xmlns:p14="http://schemas.microsoft.com/office/powerpoint/2010/main" val="29862251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18356" y="1484784"/>
            <a:ext cx="7931224" cy="648072"/>
          </a:xfrm>
        </p:spPr>
        <p:txBody>
          <a:bodyPr>
            <a:normAutofit fontScale="90000"/>
          </a:bodyPr>
          <a:lstStyle/>
          <a:p>
            <a:r>
              <a:rPr lang="pt-BR" sz="3200" b="1" dirty="0" smtClean="0"/>
              <a:t>Limite de </a:t>
            </a:r>
            <a:r>
              <a:rPr lang="pt-BR" sz="3200" b="1" dirty="0" err="1" smtClean="0"/>
              <a:t>Betz</a:t>
            </a:r>
            <a:r>
              <a:rPr lang="pt-BR" sz="3200" b="1" dirty="0" smtClean="0"/>
              <a:t> e Coeficiente de potência (</a:t>
            </a:r>
            <a:r>
              <a:rPr lang="pt-BR" sz="3200" b="1" dirty="0" err="1" smtClean="0"/>
              <a:t>Cp</a:t>
            </a:r>
            <a:r>
              <a:rPr lang="pt-BR" sz="3200" b="1" dirty="0" smtClean="0"/>
              <a:t>)</a:t>
            </a:r>
            <a:endParaRPr lang="pt-BR" sz="3200" b="1" dirty="0"/>
          </a:p>
        </p:txBody>
      </p:sp>
      <p:pic>
        <p:nvPicPr>
          <p:cNvPr id="4" name="Imagem 3"/>
          <p:cNvPicPr>
            <a:picLocks noChangeAspect="1"/>
          </p:cNvPicPr>
          <p:nvPr/>
        </p:nvPicPr>
        <p:blipFill>
          <a:blip r:embed="rId2"/>
          <a:stretch>
            <a:fillRect/>
          </a:stretch>
        </p:blipFill>
        <p:spPr>
          <a:xfrm>
            <a:off x="4508212" y="2142710"/>
            <a:ext cx="4438565" cy="3014482"/>
          </a:xfrm>
          <a:prstGeom prst="rect">
            <a:avLst/>
          </a:prstGeom>
        </p:spPr>
      </p:pic>
      <p:sp>
        <p:nvSpPr>
          <p:cNvPr id="10" name="Retângulo 9"/>
          <p:cNvSpPr/>
          <p:nvPr/>
        </p:nvSpPr>
        <p:spPr>
          <a:xfrm>
            <a:off x="179512" y="2492896"/>
            <a:ext cx="4491064" cy="3970318"/>
          </a:xfrm>
          <a:prstGeom prst="rect">
            <a:avLst/>
          </a:prstGeom>
        </p:spPr>
        <p:txBody>
          <a:bodyPr wrap="square">
            <a:spAutoFit/>
          </a:bodyPr>
          <a:lstStyle/>
          <a:p>
            <a:pPr indent="-342900" algn="just">
              <a:buFont typeface="Arial" panose="020B0604020202020204" pitchFamily="34" charset="0"/>
              <a:buChar char="•"/>
            </a:pPr>
            <a:r>
              <a:rPr lang="pt-BR" sz="2800" dirty="0"/>
              <a:t>Coeficiente de Potência, </a:t>
            </a:r>
            <a:r>
              <a:rPr lang="pt-BR" sz="2800" dirty="0" err="1"/>
              <a:t>Cp</a:t>
            </a:r>
            <a:r>
              <a:rPr lang="pt-BR" sz="2800" dirty="0"/>
              <a:t>, é a razão entre a potência extraída pela turbina e o total contido no recurso </a:t>
            </a:r>
            <a:r>
              <a:rPr lang="pt-BR" sz="2800" dirty="0" smtClean="0"/>
              <a:t>eólico; </a:t>
            </a:r>
            <a:endParaRPr lang="pt-BR" sz="2800" dirty="0"/>
          </a:p>
          <a:p>
            <a:pPr algn="just"/>
            <a:r>
              <a:rPr lang="pt-BR" sz="2800" dirty="0" smtClean="0"/>
              <a:t>• </a:t>
            </a:r>
            <a:r>
              <a:rPr lang="pt-BR" sz="2800" dirty="0"/>
              <a:t>59% de eficiência é o melhor que uma turbina eólica convencional pode fazer para extrair energia do </a:t>
            </a:r>
            <a:r>
              <a:rPr lang="pt-BR" sz="2800" dirty="0" smtClean="0"/>
              <a:t>vento.</a:t>
            </a:r>
            <a:endParaRPr lang="pt-BR" sz="2800" dirty="0"/>
          </a:p>
        </p:txBody>
      </p:sp>
      <p:pic>
        <p:nvPicPr>
          <p:cNvPr id="11" name="Imagem 10"/>
          <p:cNvPicPr>
            <a:picLocks noChangeAspect="1"/>
          </p:cNvPicPr>
          <p:nvPr/>
        </p:nvPicPr>
        <p:blipFill>
          <a:blip r:embed="rId3"/>
          <a:stretch>
            <a:fillRect/>
          </a:stretch>
        </p:blipFill>
        <p:spPr>
          <a:xfrm>
            <a:off x="5220072" y="5845371"/>
            <a:ext cx="3452671" cy="847452"/>
          </a:xfrm>
          <a:prstGeom prst="rect">
            <a:avLst/>
          </a:prstGeom>
        </p:spPr>
      </p:pic>
      <p:sp>
        <p:nvSpPr>
          <p:cNvPr id="12" name="Retângulo 11"/>
          <p:cNvSpPr/>
          <p:nvPr/>
        </p:nvSpPr>
        <p:spPr>
          <a:xfrm>
            <a:off x="5004048" y="5329009"/>
            <a:ext cx="3942729" cy="461665"/>
          </a:xfrm>
          <a:prstGeom prst="rect">
            <a:avLst/>
          </a:prstGeom>
        </p:spPr>
        <p:txBody>
          <a:bodyPr wrap="square">
            <a:spAutoFit/>
          </a:bodyPr>
          <a:lstStyle/>
          <a:p>
            <a:pPr algn="just"/>
            <a:r>
              <a:rPr lang="pt-BR" sz="2400" dirty="0"/>
              <a:t>• Energia extraída da </a:t>
            </a:r>
            <a:r>
              <a:rPr lang="pt-BR" sz="2400" dirty="0" smtClean="0"/>
              <a:t>turbina:</a:t>
            </a:r>
            <a:endParaRPr lang="pt-BR" sz="2400" dirty="0"/>
          </a:p>
        </p:txBody>
      </p:sp>
    </p:spTree>
    <p:extLst>
      <p:ext uri="{BB962C8B-B14F-4D97-AF65-F5344CB8AC3E}">
        <p14:creationId xmlns:p14="http://schemas.microsoft.com/office/powerpoint/2010/main" val="20570008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1700808"/>
            <a:ext cx="8507288" cy="4824536"/>
          </a:xfrm>
        </p:spPr>
        <p:txBody>
          <a:bodyPr>
            <a:normAutofit fontScale="70000" lnSpcReduction="20000"/>
          </a:bodyPr>
          <a:lstStyle/>
          <a:p>
            <a:pPr algn="just"/>
            <a:r>
              <a:rPr lang="pt-BR" dirty="0"/>
              <a:t>A razão entre as velocidades u3/u1 que resulta no valor máximo de </a:t>
            </a:r>
            <a:r>
              <a:rPr lang="pt-BR" dirty="0" err="1"/>
              <a:t>cp</a:t>
            </a:r>
            <a:r>
              <a:rPr lang="pt-BR" dirty="0"/>
              <a:t> é 1/3, ou seja, quando a velocidade do vento atrás </a:t>
            </a:r>
            <a:r>
              <a:rPr lang="pt-BR" dirty="0" smtClean="0"/>
              <a:t>do </a:t>
            </a:r>
            <a:r>
              <a:rPr lang="pt-BR" dirty="0" err="1" smtClean="0"/>
              <a:t>aerogerador</a:t>
            </a:r>
            <a:r>
              <a:rPr lang="pt-BR" dirty="0" smtClean="0"/>
              <a:t> </a:t>
            </a:r>
            <a:r>
              <a:rPr lang="pt-BR" dirty="0"/>
              <a:t>tem valor 1/3 da velocidade do vento na frente, há a máxima extração de potência. </a:t>
            </a:r>
          </a:p>
          <a:p>
            <a:pPr algn="just"/>
            <a:r>
              <a:rPr lang="pt-BR" dirty="0"/>
              <a:t>Procedendo da mesma forma, chega-se ao valor máximo que </a:t>
            </a:r>
            <a:r>
              <a:rPr lang="pt-BR" dirty="0" err="1"/>
              <a:t>cp</a:t>
            </a:r>
            <a:r>
              <a:rPr lang="pt-BR" dirty="0"/>
              <a:t> pode admitir. Este valor é 0,59. Ou seja, o máximo de potência que um </a:t>
            </a:r>
            <a:r>
              <a:rPr lang="pt-BR" dirty="0" err="1"/>
              <a:t>aerogerador</a:t>
            </a:r>
            <a:r>
              <a:rPr lang="pt-BR" dirty="0"/>
              <a:t> pode extrair do vento é 59%. </a:t>
            </a:r>
          </a:p>
          <a:p>
            <a:pPr algn="just"/>
            <a:r>
              <a:rPr lang="pt-BR" dirty="0"/>
              <a:t>É possível se atingir a razão u3/u1 = 1/3 simplesmente controlando-se a velocidade de rotação das pás do </a:t>
            </a:r>
            <a:r>
              <a:rPr lang="pt-BR" dirty="0" err="1"/>
              <a:t>aerogerador</a:t>
            </a:r>
            <a:r>
              <a:rPr lang="pt-BR" dirty="0"/>
              <a:t>. </a:t>
            </a:r>
          </a:p>
          <a:p>
            <a:pPr algn="just"/>
            <a:r>
              <a:rPr lang="pt-BR" dirty="0" smtClean="0"/>
              <a:t>A </a:t>
            </a:r>
            <a:r>
              <a:rPr lang="pt-BR" i="1" dirty="0" err="1" smtClean="0"/>
              <a:t>tip</a:t>
            </a:r>
            <a:r>
              <a:rPr lang="pt-BR" i="1" dirty="0" smtClean="0"/>
              <a:t> </a:t>
            </a:r>
            <a:r>
              <a:rPr lang="pt-BR" i="1" dirty="0" err="1" smtClean="0"/>
              <a:t>speed</a:t>
            </a:r>
            <a:r>
              <a:rPr lang="pt-BR" i="1" dirty="0" smtClean="0"/>
              <a:t> </a:t>
            </a:r>
            <a:r>
              <a:rPr lang="pt-BR" i="1" dirty="0" err="1" smtClean="0"/>
              <a:t>ratio</a:t>
            </a:r>
            <a:r>
              <a:rPr lang="pt-BR" i="1" dirty="0" smtClean="0"/>
              <a:t> </a:t>
            </a:r>
            <a:r>
              <a:rPr lang="pt-BR" dirty="0" smtClean="0"/>
              <a:t>(</a:t>
            </a:r>
            <a:r>
              <a:rPr lang="pt-BR" dirty="0"/>
              <a:t>λ) é uma grandeza adimensional que caracteriza o </a:t>
            </a:r>
            <a:r>
              <a:rPr lang="pt-BR" dirty="0" smtClean="0"/>
              <a:t>funcionamento </a:t>
            </a:r>
            <a:r>
              <a:rPr lang="pt-BR" dirty="0"/>
              <a:t>do </a:t>
            </a:r>
            <a:r>
              <a:rPr lang="pt-BR" dirty="0" err="1"/>
              <a:t>aerogerador</a:t>
            </a:r>
            <a:r>
              <a:rPr lang="pt-BR" dirty="0"/>
              <a:t> e, é definido como a razão entre a velocidade de rotação da extremidade das pás e a velocidade do vento </a:t>
            </a:r>
            <a:r>
              <a:rPr lang="pt-BR" dirty="0" smtClean="0"/>
              <a:t>incidente.</a:t>
            </a:r>
          </a:p>
          <a:p>
            <a:pPr algn="just"/>
            <a:endParaRPr lang="pt-BR" dirty="0"/>
          </a:p>
        </p:txBody>
      </p:sp>
      <p:pic>
        <p:nvPicPr>
          <p:cNvPr id="4" name="Imagem 3"/>
          <p:cNvPicPr>
            <a:picLocks noChangeAspect="1"/>
          </p:cNvPicPr>
          <p:nvPr/>
        </p:nvPicPr>
        <p:blipFill>
          <a:blip r:embed="rId2"/>
          <a:stretch>
            <a:fillRect/>
          </a:stretch>
        </p:blipFill>
        <p:spPr>
          <a:xfrm>
            <a:off x="6588224" y="5953927"/>
            <a:ext cx="1512168" cy="904073"/>
          </a:xfrm>
          <a:prstGeom prst="rect">
            <a:avLst/>
          </a:prstGeom>
        </p:spPr>
      </p:pic>
    </p:spTree>
    <p:extLst>
      <p:ext uri="{BB962C8B-B14F-4D97-AF65-F5344CB8AC3E}">
        <p14:creationId xmlns:p14="http://schemas.microsoft.com/office/powerpoint/2010/main" val="40119699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539551" y="1844824"/>
            <a:ext cx="8065199" cy="4608512"/>
          </a:xfrm>
          <a:prstGeom prst="rect">
            <a:avLst/>
          </a:prstGeom>
        </p:spPr>
      </p:pic>
    </p:spTree>
    <p:extLst>
      <p:ext uri="{BB962C8B-B14F-4D97-AF65-F5344CB8AC3E}">
        <p14:creationId xmlns:p14="http://schemas.microsoft.com/office/powerpoint/2010/main" val="31559945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467544" y="0"/>
            <a:ext cx="8226791" cy="6376318"/>
          </a:xfrm>
          <a:prstGeom prst="rect">
            <a:avLst/>
          </a:prstGeom>
        </p:spPr>
      </p:pic>
      <p:sp>
        <p:nvSpPr>
          <p:cNvPr id="3" name="Retângulo 2"/>
          <p:cNvSpPr/>
          <p:nvPr/>
        </p:nvSpPr>
        <p:spPr>
          <a:xfrm>
            <a:off x="7377170" y="6554052"/>
            <a:ext cx="1766830" cy="276999"/>
          </a:xfrm>
          <a:prstGeom prst="rect">
            <a:avLst/>
          </a:prstGeom>
        </p:spPr>
        <p:txBody>
          <a:bodyPr wrap="none">
            <a:spAutoFit/>
          </a:bodyPr>
          <a:lstStyle/>
          <a:p>
            <a:r>
              <a:rPr lang="pt-BR" sz="1200" b="1" dirty="0">
                <a:solidFill>
                  <a:srgbClr val="000000"/>
                </a:solidFill>
                <a:latin typeface="Arial" panose="020B0604020202020204" pitchFamily="34" charset="0"/>
              </a:rPr>
              <a:t>Fonte: (</a:t>
            </a:r>
            <a:r>
              <a:rPr lang="pt-BR" sz="1200" b="1" dirty="0" err="1">
                <a:solidFill>
                  <a:srgbClr val="000000"/>
                </a:solidFill>
                <a:latin typeface="Arial" panose="020B0604020202020204" pitchFamily="34" charset="0"/>
              </a:rPr>
              <a:t>Peinke</a:t>
            </a:r>
            <a:r>
              <a:rPr lang="pt-BR" sz="1200" b="1" dirty="0">
                <a:solidFill>
                  <a:srgbClr val="000000"/>
                </a:solidFill>
                <a:latin typeface="Arial" panose="020B0604020202020204" pitchFamily="34" charset="0"/>
              </a:rPr>
              <a:t>, 2010) </a:t>
            </a:r>
            <a:endParaRPr lang="pt-BR" sz="1200" dirty="0"/>
          </a:p>
        </p:txBody>
      </p:sp>
    </p:spTree>
    <p:extLst>
      <p:ext uri="{BB962C8B-B14F-4D97-AF65-F5344CB8AC3E}">
        <p14:creationId xmlns:p14="http://schemas.microsoft.com/office/powerpoint/2010/main" val="995467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484784"/>
            <a:ext cx="8229600" cy="504056"/>
          </a:xfrm>
        </p:spPr>
        <p:txBody>
          <a:bodyPr>
            <a:normAutofit fontScale="90000"/>
          </a:bodyPr>
          <a:lstStyle/>
          <a:p>
            <a:r>
              <a:rPr lang="pt-BR" dirty="0" smtClean="0"/>
              <a:t>Produção de energia</a:t>
            </a:r>
            <a:endParaRPr lang="pt-BR" dirty="0"/>
          </a:p>
        </p:txBody>
      </p:sp>
      <p:pic>
        <p:nvPicPr>
          <p:cNvPr id="4" name="Imagem 3"/>
          <p:cNvPicPr>
            <a:picLocks noChangeAspect="1"/>
          </p:cNvPicPr>
          <p:nvPr/>
        </p:nvPicPr>
        <p:blipFill>
          <a:blip r:embed="rId2"/>
          <a:stretch>
            <a:fillRect/>
          </a:stretch>
        </p:blipFill>
        <p:spPr>
          <a:xfrm>
            <a:off x="717832" y="2836404"/>
            <a:ext cx="6120680" cy="3888431"/>
          </a:xfrm>
          <a:prstGeom prst="rect">
            <a:avLst/>
          </a:prstGeom>
        </p:spPr>
      </p:pic>
      <p:sp>
        <p:nvSpPr>
          <p:cNvPr id="5" name="Retângulo 4"/>
          <p:cNvSpPr/>
          <p:nvPr/>
        </p:nvSpPr>
        <p:spPr>
          <a:xfrm>
            <a:off x="355395" y="2195917"/>
            <a:ext cx="8363272" cy="461665"/>
          </a:xfrm>
          <a:prstGeom prst="rect">
            <a:avLst/>
          </a:prstGeom>
        </p:spPr>
        <p:txBody>
          <a:bodyPr wrap="square">
            <a:spAutoFit/>
          </a:bodyPr>
          <a:lstStyle/>
          <a:p>
            <a:r>
              <a:rPr lang="pt-BR" sz="2400" dirty="0">
                <a:solidFill>
                  <a:srgbClr val="000000"/>
                </a:solidFill>
              </a:rPr>
              <a:t>Curva de potência genérica do vento e de um </a:t>
            </a:r>
            <a:r>
              <a:rPr lang="pt-BR" sz="2400" dirty="0" err="1">
                <a:solidFill>
                  <a:srgbClr val="000000"/>
                </a:solidFill>
              </a:rPr>
              <a:t>aerogerador</a:t>
            </a:r>
            <a:r>
              <a:rPr lang="pt-BR" sz="2400" dirty="0">
                <a:solidFill>
                  <a:srgbClr val="000000"/>
                </a:solidFill>
              </a:rPr>
              <a:t>. </a:t>
            </a:r>
            <a:endParaRPr lang="pt-BR" sz="2400" dirty="0"/>
          </a:p>
        </p:txBody>
      </p:sp>
      <p:sp>
        <p:nvSpPr>
          <p:cNvPr id="6" name="Retângulo 5"/>
          <p:cNvSpPr/>
          <p:nvPr/>
        </p:nvSpPr>
        <p:spPr>
          <a:xfrm>
            <a:off x="6871903" y="6237312"/>
            <a:ext cx="2272097" cy="369332"/>
          </a:xfrm>
          <a:prstGeom prst="rect">
            <a:avLst/>
          </a:prstGeom>
        </p:spPr>
        <p:txBody>
          <a:bodyPr wrap="none">
            <a:spAutoFit/>
          </a:bodyPr>
          <a:lstStyle/>
          <a:p>
            <a:r>
              <a:rPr lang="pt-BR" dirty="0">
                <a:solidFill>
                  <a:srgbClr val="000000"/>
                </a:solidFill>
              </a:rPr>
              <a:t>Fonte: (</a:t>
            </a:r>
            <a:r>
              <a:rPr lang="pt-BR" dirty="0" err="1">
                <a:solidFill>
                  <a:srgbClr val="000000"/>
                </a:solidFill>
              </a:rPr>
              <a:t>Gerdes</a:t>
            </a:r>
            <a:r>
              <a:rPr lang="pt-BR" dirty="0">
                <a:solidFill>
                  <a:srgbClr val="000000"/>
                </a:solidFill>
              </a:rPr>
              <a:t>, 2005) </a:t>
            </a:r>
            <a:endParaRPr lang="pt-BR" dirty="0"/>
          </a:p>
        </p:txBody>
      </p:sp>
    </p:spTree>
    <p:extLst>
      <p:ext uri="{BB962C8B-B14F-4D97-AF65-F5344CB8AC3E}">
        <p14:creationId xmlns:p14="http://schemas.microsoft.com/office/powerpoint/2010/main" val="32530101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5536" y="1785211"/>
            <a:ext cx="6257837" cy="4680520"/>
          </a:xfrm>
          <a:prstGeom prst="rect">
            <a:avLst/>
          </a:prstGeom>
        </p:spPr>
      </p:pic>
      <p:sp>
        <p:nvSpPr>
          <p:cNvPr id="5" name="Retângulo 4"/>
          <p:cNvSpPr/>
          <p:nvPr/>
        </p:nvSpPr>
        <p:spPr>
          <a:xfrm>
            <a:off x="6804248" y="6311842"/>
            <a:ext cx="2050561" cy="307777"/>
          </a:xfrm>
          <a:prstGeom prst="rect">
            <a:avLst/>
          </a:prstGeom>
        </p:spPr>
        <p:txBody>
          <a:bodyPr wrap="none">
            <a:spAutoFit/>
          </a:bodyPr>
          <a:lstStyle/>
          <a:p>
            <a:r>
              <a:rPr lang="pt-BR" sz="1400" b="1" dirty="0">
                <a:solidFill>
                  <a:srgbClr val="000000"/>
                </a:solidFill>
                <a:latin typeface="Arial" panose="020B0604020202020204" pitchFamily="34" charset="0"/>
              </a:rPr>
              <a:t>Fonte: (</a:t>
            </a:r>
            <a:r>
              <a:rPr lang="pt-BR" sz="1400" b="1" dirty="0" err="1">
                <a:solidFill>
                  <a:srgbClr val="000000"/>
                </a:solidFill>
                <a:latin typeface="Arial" panose="020B0604020202020204" pitchFamily="34" charset="0"/>
              </a:rPr>
              <a:t>Hölling</a:t>
            </a:r>
            <a:r>
              <a:rPr lang="pt-BR" sz="1400" b="1" dirty="0">
                <a:solidFill>
                  <a:srgbClr val="000000"/>
                </a:solidFill>
                <a:latin typeface="Arial" panose="020B0604020202020204" pitchFamily="34" charset="0"/>
              </a:rPr>
              <a:t>, 2010) </a:t>
            </a:r>
            <a:endParaRPr lang="pt-BR" sz="1400" dirty="0"/>
          </a:p>
        </p:txBody>
      </p:sp>
    </p:spTree>
    <p:extLst>
      <p:ext uri="{BB962C8B-B14F-4D97-AF65-F5344CB8AC3E}">
        <p14:creationId xmlns:p14="http://schemas.microsoft.com/office/powerpoint/2010/main" val="39037575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556792"/>
            <a:ext cx="8229600" cy="792088"/>
          </a:xfrm>
        </p:spPr>
        <p:txBody>
          <a:bodyPr/>
          <a:lstStyle/>
          <a:p>
            <a:r>
              <a:rPr lang="pt-BR" dirty="0" err="1" smtClean="0"/>
              <a:t>Aerogeradores</a:t>
            </a:r>
            <a:endParaRPr lang="pt-BR" dirty="0"/>
          </a:p>
        </p:txBody>
      </p:sp>
      <p:pic>
        <p:nvPicPr>
          <p:cNvPr id="4" name="Imagem 3"/>
          <p:cNvPicPr>
            <a:picLocks noChangeAspect="1"/>
          </p:cNvPicPr>
          <p:nvPr/>
        </p:nvPicPr>
        <p:blipFill>
          <a:blip r:embed="rId2"/>
          <a:stretch>
            <a:fillRect/>
          </a:stretch>
        </p:blipFill>
        <p:spPr>
          <a:xfrm>
            <a:off x="1475656" y="2348880"/>
            <a:ext cx="5256584" cy="4310213"/>
          </a:xfrm>
          <a:prstGeom prst="rect">
            <a:avLst/>
          </a:prstGeom>
        </p:spPr>
      </p:pic>
      <p:sp>
        <p:nvSpPr>
          <p:cNvPr id="5" name="Retângulo 4"/>
          <p:cNvSpPr/>
          <p:nvPr/>
        </p:nvSpPr>
        <p:spPr>
          <a:xfrm>
            <a:off x="6732240" y="6289761"/>
            <a:ext cx="2416046" cy="369332"/>
          </a:xfrm>
          <a:prstGeom prst="rect">
            <a:avLst/>
          </a:prstGeom>
        </p:spPr>
        <p:txBody>
          <a:bodyPr wrap="none">
            <a:spAutoFit/>
          </a:bodyPr>
          <a:lstStyle/>
          <a:p>
            <a:r>
              <a:rPr lang="pt-BR" b="1" dirty="0">
                <a:solidFill>
                  <a:srgbClr val="000000"/>
                </a:solidFill>
                <a:latin typeface="Arial" panose="020B0604020202020204" pitchFamily="34" charset="0"/>
              </a:rPr>
              <a:t>Fonte: (Dutra, 2008) </a:t>
            </a:r>
            <a:endParaRPr lang="pt-BR" dirty="0"/>
          </a:p>
        </p:txBody>
      </p:sp>
    </p:spTree>
    <p:extLst>
      <p:ext uri="{BB962C8B-B14F-4D97-AF65-F5344CB8AC3E}">
        <p14:creationId xmlns:p14="http://schemas.microsoft.com/office/powerpoint/2010/main" val="28955642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m para partes de um aerogerad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504315"/>
            <a:ext cx="6336704" cy="535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2477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2" y="1637093"/>
            <a:ext cx="7898269" cy="1034970"/>
          </a:xfrm>
        </p:spPr>
        <p:txBody>
          <a:bodyPr/>
          <a:lstStyle/>
          <a:p>
            <a:r>
              <a:rPr lang="pt-BR" dirty="0" smtClean="0"/>
              <a:t>Parques eólicos</a:t>
            </a:r>
            <a:endParaRPr lang="pt-BR" dirty="0"/>
          </a:p>
        </p:txBody>
      </p:sp>
      <p:sp>
        <p:nvSpPr>
          <p:cNvPr id="3" name="Espaço Reservado para Conteúdo 2"/>
          <p:cNvSpPr>
            <a:spLocks noGrp="1"/>
          </p:cNvSpPr>
          <p:nvPr>
            <p:ph idx="1"/>
          </p:nvPr>
        </p:nvSpPr>
        <p:spPr>
          <a:xfrm>
            <a:off x="442755" y="2672063"/>
            <a:ext cx="8229600" cy="3493241"/>
          </a:xfrm>
        </p:spPr>
        <p:txBody>
          <a:bodyPr>
            <a:normAutofit fontScale="85000" lnSpcReduction="10000"/>
          </a:bodyPr>
          <a:lstStyle/>
          <a:p>
            <a:pPr algn="just"/>
            <a:r>
              <a:rPr lang="pt-BR" dirty="0"/>
              <a:t>Ao extrair energia do vento, um </a:t>
            </a:r>
            <a:r>
              <a:rPr lang="pt-BR" dirty="0" err="1"/>
              <a:t>aerogerador</a:t>
            </a:r>
            <a:r>
              <a:rPr lang="pt-BR" dirty="0"/>
              <a:t> deixa atrás de si uma esteira caracterizada por velocidades de vento reduzida e níveis altos de turbulência. Outro </a:t>
            </a:r>
            <a:r>
              <a:rPr lang="pt-BR" dirty="0" err="1"/>
              <a:t>aerogerador</a:t>
            </a:r>
            <a:r>
              <a:rPr lang="pt-BR" dirty="0"/>
              <a:t> operando nesta esteira, ou no meio de um parque eólico, onde os efeitos de uma série de esteiras pode ser sentido simultaneamente, irá produzir menos energia e estará submetido a maiores cargas estruturais do que uma turbina operando em um fluxo livre. </a:t>
            </a:r>
          </a:p>
        </p:txBody>
      </p:sp>
    </p:spTree>
    <p:extLst>
      <p:ext uri="{BB962C8B-B14F-4D97-AF65-F5344CB8AC3E}">
        <p14:creationId xmlns:p14="http://schemas.microsoft.com/office/powerpoint/2010/main" val="9872968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331640" y="1484784"/>
            <a:ext cx="4968552" cy="5109042"/>
          </a:xfrm>
          <a:prstGeom prst="rect">
            <a:avLst/>
          </a:prstGeom>
        </p:spPr>
      </p:pic>
      <p:sp>
        <p:nvSpPr>
          <p:cNvPr id="3" name="Retângulo 2"/>
          <p:cNvSpPr/>
          <p:nvPr/>
        </p:nvSpPr>
        <p:spPr>
          <a:xfrm>
            <a:off x="6444208" y="6224494"/>
            <a:ext cx="2303066" cy="369332"/>
          </a:xfrm>
          <a:prstGeom prst="rect">
            <a:avLst/>
          </a:prstGeom>
        </p:spPr>
        <p:txBody>
          <a:bodyPr wrap="none">
            <a:spAutoFit/>
          </a:bodyPr>
          <a:lstStyle/>
          <a:p>
            <a:r>
              <a:rPr lang="pt-BR" b="1" dirty="0">
                <a:solidFill>
                  <a:srgbClr val="000000"/>
                </a:solidFill>
                <a:latin typeface="Calibri" panose="020F0502020204030204" pitchFamily="34" charset="0"/>
              </a:rPr>
              <a:t>Fonte: (WALDL, 2011) </a:t>
            </a:r>
            <a:endParaRPr lang="pt-BR" dirty="0"/>
          </a:p>
        </p:txBody>
      </p:sp>
    </p:spTree>
    <p:extLst>
      <p:ext uri="{BB962C8B-B14F-4D97-AF65-F5344CB8AC3E}">
        <p14:creationId xmlns:p14="http://schemas.microsoft.com/office/powerpoint/2010/main" val="7494527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556792"/>
            <a:ext cx="8229600" cy="864096"/>
          </a:xfrm>
        </p:spPr>
        <p:txBody>
          <a:bodyPr>
            <a:normAutofit/>
          </a:bodyPr>
          <a:lstStyle/>
          <a:p>
            <a:r>
              <a:rPr lang="pt-BR" sz="3600" dirty="0" smtClean="0"/>
              <a:t>1.1- Histórico</a:t>
            </a:r>
            <a:endParaRPr lang="pt-BR" sz="3600" dirty="0"/>
          </a:p>
        </p:txBody>
      </p:sp>
      <p:sp>
        <p:nvSpPr>
          <p:cNvPr id="4" name="Espaço Reservado para Conteúdo 3"/>
          <p:cNvSpPr>
            <a:spLocks noGrp="1"/>
          </p:cNvSpPr>
          <p:nvPr>
            <p:ph sz="half" idx="1"/>
          </p:nvPr>
        </p:nvSpPr>
        <p:spPr>
          <a:xfrm>
            <a:off x="372268" y="2279503"/>
            <a:ext cx="8088163" cy="1675755"/>
          </a:xfrm>
        </p:spPr>
        <p:txBody>
          <a:bodyPr>
            <a:normAutofit fontScale="70000" lnSpcReduction="20000"/>
          </a:bodyPr>
          <a:lstStyle/>
          <a:p>
            <a:pPr algn="just"/>
            <a:r>
              <a:rPr lang="pt-BR" dirty="0">
                <a:solidFill>
                  <a:srgbClr val="2F2B20"/>
                </a:solidFill>
              </a:rPr>
              <a:t>A energia eólica tem sido aproveitada desde a antiguidade para mover os barcos impulsionados por velas ou para fazer funcionar a engrenagem de moinhos, ao mover as suas pás. Nos moinhos de vento a energia eólica era transformada em energia mecânica, utilizada na moagem de grãos ou para bombear água. </a:t>
            </a:r>
          </a:p>
          <a:p>
            <a:endParaRPr lang="pt-BR" dirty="0"/>
          </a:p>
        </p:txBody>
      </p:sp>
      <p:pic>
        <p:nvPicPr>
          <p:cNvPr id="6" name="Picture 3"/>
          <p:cNvPicPr>
            <a:picLocks noGrp="1" noChangeAspect="1" noChangeArrowheads="1"/>
          </p:cNvPicPr>
          <p:nvPr>
            <p:ph idx="1"/>
          </p:nvPr>
        </p:nvPicPr>
        <p:blipFill>
          <a:blip r:embed="rId2" cstate="print"/>
          <a:srcRect/>
          <a:stretch>
            <a:fillRect/>
          </a:stretch>
        </p:blipFill>
        <p:spPr bwMode="auto">
          <a:xfrm>
            <a:off x="3737855" y="3917299"/>
            <a:ext cx="2738066" cy="2672652"/>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457200" y="4014848"/>
            <a:ext cx="2880320" cy="2575103"/>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6791325" y="3787906"/>
            <a:ext cx="2352675" cy="2849643"/>
          </a:xfrm>
          <a:prstGeom prst="rect">
            <a:avLst/>
          </a:prstGeom>
          <a:noFill/>
          <a:ln w="9525">
            <a:noFill/>
            <a:miter lim="800000"/>
            <a:headEnd/>
            <a:tailEnd/>
          </a:ln>
        </p:spPr>
      </p:pic>
    </p:spTree>
    <p:extLst>
      <p:ext uri="{BB962C8B-B14F-4D97-AF65-F5344CB8AC3E}">
        <p14:creationId xmlns:p14="http://schemas.microsoft.com/office/powerpoint/2010/main" val="30449330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467544" y="1844824"/>
            <a:ext cx="7647155" cy="4481481"/>
          </a:xfrm>
          <a:prstGeom prst="rect">
            <a:avLst/>
          </a:prstGeom>
        </p:spPr>
      </p:pic>
    </p:spTree>
    <p:extLst>
      <p:ext uri="{BB962C8B-B14F-4D97-AF65-F5344CB8AC3E}">
        <p14:creationId xmlns:p14="http://schemas.microsoft.com/office/powerpoint/2010/main" val="174120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539552" y="2036655"/>
            <a:ext cx="8262676" cy="3336561"/>
          </a:xfrm>
          <a:prstGeom prst="rect">
            <a:avLst/>
          </a:prstGeom>
        </p:spPr>
      </p:pic>
      <p:sp>
        <p:nvSpPr>
          <p:cNvPr id="3" name="Retângulo 2"/>
          <p:cNvSpPr/>
          <p:nvPr/>
        </p:nvSpPr>
        <p:spPr>
          <a:xfrm>
            <a:off x="6516216" y="5805264"/>
            <a:ext cx="2303066" cy="369332"/>
          </a:xfrm>
          <a:prstGeom prst="rect">
            <a:avLst/>
          </a:prstGeom>
        </p:spPr>
        <p:txBody>
          <a:bodyPr wrap="none">
            <a:spAutoFit/>
          </a:bodyPr>
          <a:lstStyle/>
          <a:p>
            <a:r>
              <a:rPr lang="pt-BR" b="1" dirty="0">
                <a:solidFill>
                  <a:srgbClr val="000000"/>
                </a:solidFill>
                <a:latin typeface="Calibri" panose="020F0502020204030204" pitchFamily="34" charset="0"/>
              </a:rPr>
              <a:t>Fonte: (WALDL, 2011) </a:t>
            </a:r>
            <a:endParaRPr lang="pt-BR" dirty="0"/>
          </a:p>
        </p:txBody>
      </p:sp>
    </p:spTree>
    <p:extLst>
      <p:ext uri="{BB962C8B-B14F-4D97-AF65-F5344CB8AC3E}">
        <p14:creationId xmlns:p14="http://schemas.microsoft.com/office/powerpoint/2010/main" val="16802213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323528" y="1556792"/>
            <a:ext cx="6387161" cy="4824536"/>
          </a:xfrm>
          <a:prstGeom prst="rect">
            <a:avLst/>
          </a:prstGeom>
        </p:spPr>
      </p:pic>
      <p:sp>
        <p:nvSpPr>
          <p:cNvPr id="3" name="Retângulo 2"/>
          <p:cNvSpPr/>
          <p:nvPr/>
        </p:nvSpPr>
        <p:spPr>
          <a:xfrm>
            <a:off x="6709586" y="5949280"/>
            <a:ext cx="2433311" cy="646331"/>
          </a:xfrm>
          <a:prstGeom prst="rect">
            <a:avLst/>
          </a:prstGeom>
        </p:spPr>
        <p:txBody>
          <a:bodyPr wrap="square">
            <a:spAutoFit/>
          </a:bodyPr>
          <a:lstStyle/>
          <a:p>
            <a:r>
              <a:rPr lang="pt-BR" sz="1200" b="1" dirty="0">
                <a:solidFill>
                  <a:srgbClr val="000000"/>
                </a:solidFill>
                <a:latin typeface="Calibri" panose="020F0502020204030204" pitchFamily="34" charset="0"/>
              </a:rPr>
              <a:t>Parque eólico </a:t>
            </a:r>
            <a:r>
              <a:rPr lang="pt-BR" sz="1200" b="1" i="1" dirty="0">
                <a:solidFill>
                  <a:srgbClr val="000000"/>
                </a:solidFill>
                <a:latin typeface="Calibri" panose="020F0502020204030204" pitchFamily="34" charset="0"/>
              </a:rPr>
              <a:t>off-</a:t>
            </a:r>
            <a:r>
              <a:rPr lang="pt-BR" sz="1200" b="1" i="1" dirty="0" err="1">
                <a:solidFill>
                  <a:srgbClr val="000000"/>
                </a:solidFill>
                <a:latin typeface="Calibri" panose="020F0502020204030204" pitchFamily="34" charset="0"/>
              </a:rPr>
              <a:t>shore</a:t>
            </a:r>
            <a:r>
              <a:rPr lang="pt-BR" sz="1200" b="1" i="1" dirty="0">
                <a:solidFill>
                  <a:srgbClr val="000000"/>
                </a:solidFill>
                <a:latin typeface="Calibri" panose="020F0502020204030204" pitchFamily="34" charset="0"/>
              </a:rPr>
              <a:t> </a:t>
            </a:r>
            <a:r>
              <a:rPr lang="pt-BR" sz="1200" b="1" dirty="0" err="1">
                <a:solidFill>
                  <a:srgbClr val="000000"/>
                </a:solidFill>
                <a:latin typeface="Calibri" panose="020F0502020204030204" pitchFamily="34" charset="0"/>
              </a:rPr>
              <a:t>Horns</a:t>
            </a:r>
            <a:r>
              <a:rPr lang="pt-BR" sz="1200" b="1" dirty="0">
                <a:solidFill>
                  <a:srgbClr val="000000"/>
                </a:solidFill>
                <a:latin typeface="Calibri" panose="020F0502020204030204" pitchFamily="34" charset="0"/>
              </a:rPr>
              <a:t> </a:t>
            </a:r>
            <a:r>
              <a:rPr lang="pt-BR" sz="1200" b="1" dirty="0" err="1">
                <a:solidFill>
                  <a:srgbClr val="000000"/>
                </a:solidFill>
                <a:latin typeface="Calibri" panose="020F0502020204030204" pitchFamily="34" charset="0"/>
              </a:rPr>
              <a:t>Rev</a:t>
            </a:r>
            <a:r>
              <a:rPr lang="pt-BR" sz="1200" b="1" dirty="0">
                <a:solidFill>
                  <a:srgbClr val="000000"/>
                </a:solidFill>
                <a:latin typeface="Calibri" panose="020F0502020204030204" pitchFamily="34" charset="0"/>
              </a:rPr>
              <a:t> na Dinamarca. </a:t>
            </a:r>
            <a:endParaRPr lang="pt-BR" sz="1200" b="1" dirty="0" smtClean="0">
              <a:solidFill>
                <a:srgbClr val="000000"/>
              </a:solidFill>
              <a:latin typeface="Calibri" panose="020F0502020204030204" pitchFamily="34" charset="0"/>
            </a:endParaRPr>
          </a:p>
          <a:p>
            <a:r>
              <a:rPr lang="pt-BR" sz="1200" b="1" dirty="0" smtClean="0">
                <a:solidFill>
                  <a:srgbClr val="000000"/>
                </a:solidFill>
                <a:latin typeface="Calibri" panose="020F0502020204030204" pitchFamily="34" charset="0"/>
              </a:rPr>
              <a:t>Fonte</a:t>
            </a:r>
            <a:r>
              <a:rPr lang="pt-BR" sz="1200" b="1" dirty="0">
                <a:solidFill>
                  <a:srgbClr val="000000"/>
                </a:solidFill>
                <a:latin typeface="Calibri" panose="020F0502020204030204" pitchFamily="34" charset="0"/>
              </a:rPr>
              <a:t>: www.noaanews.noaa.gov </a:t>
            </a:r>
            <a:endParaRPr lang="pt-BR" sz="1200" dirty="0"/>
          </a:p>
        </p:txBody>
      </p:sp>
    </p:spTree>
    <p:extLst>
      <p:ext uri="{BB962C8B-B14F-4D97-AF65-F5344CB8AC3E}">
        <p14:creationId xmlns:p14="http://schemas.microsoft.com/office/powerpoint/2010/main" val="4433147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idx="1"/>
          </p:nvPr>
        </p:nvSpPr>
        <p:spPr>
          <a:xfrm>
            <a:off x="457200" y="1700808"/>
            <a:ext cx="8229600" cy="4425355"/>
          </a:xfrm>
        </p:spPr>
        <p:txBody>
          <a:bodyPr>
            <a:normAutofit fontScale="77500" lnSpcReduction="20000"/>
          </a:bodyPr>
          <a:lstStyle/>
          <a:p>
            <a:pPr algn="just"/>
            <a:r>
              <a:rPr lang="pt-BR" dirty="0"/>
              <a:t>De forma simplificada, o método do posicionamento ótimo dos </a:t>
            </a:r>
            <a:r>
              <a:rPr lang="pt-BR" dirty="0" err="1"/>
              <a:t>aerogeradores</a:t>
            </a:r>
            <a:r>
              <a:rPr lang="pt-BR" dirty="0"/>
              <a:t> em um parque eólico segue os seguintes passos: </a:t>
            </a:r>
          </a:p>
          <a:p>
            <a:pPr algn="just"/>
            <a:r>
              <a:rPr lang="pt-BR" dirty="0" smtClean="0"/>
              <a:t>Iniciar </a:t>
            </a:r>
            <a:r>
              <a:rPr lang="pt-BR" dirty="0"/>
              <a:t>pelos </a:t>
            </a:r>
            <a:r>
              <a:rPr lang="pt-BR" dirty="0" err="1"/>
              <a:t>aerogeradores</a:t>
            </a:r>
            <a:r>
              <a:rPr lang="pt-BR" dirty="0"/>
              <a:t> não perturbados e calcular as velocidades do vento na esteira. </a:t>
            </a:r>
          </a:p>
          <a:p>
            <a:pPr algn="just"/>
            <a:r>
              <a:rPr lang="pt-BR" dirty="0" smtClean="0"/>
              <a:t>Sobrepor o </a:t>
            </a:r>
            <a:r>
              <a:rPr lang="pt-BR" dirty="0"/>
              <a:t>efeito das esteiras para a primeira fileira de </a:t>
            </a:r>
            <a:r>
              <a:rPr lang="pt-BR" dirty="0" err="1"/>
              <a:t>aerogeradores</a:t>
            </a:r>
            <a:r>
              <a:rPr lang="pt-BR" dirty="0"/>
              <a:t> à jusante e calcular a velocidade média do vento incidente sobre cada rotor. </a:t>
            </a:r>
          </a:p>
          <a:p>
            <a:pPr algn="just"/>
            <a:r>
              <a:rPr lang="pt-BR" dirty="0" smtClean="0"/>
              <a:t>Repetir </a:t>
            </a:r>
            <a:r>
              <a:rPr lang="pt-BR" dirty="0"/>
              <a:t>os cálculos para as demais fileiras. </a:t>
            </a:r>
          </a:p>
          <a:p>
            <a:pPr marL="0" indent="0" algn="just">
              <a:buNone/>
            </a:pPr>
            <a:r>
              <a:rPr lang="pt-BR" dirty="0" smtClean="0"/>
              <a:t>Esses </a:t>
            </a:r>
            <a:r>
              <a:rPr lang="pt-BR" dirty="0"/>
              <a:t>cálculos devem ser repetidos para todas as direções de vento e para toda a distribuição de velocidades de vento. </a:t>
            </a:r>
          </a:p>
        </p:txBody>
      </p:sp>
    </p:spTree>
    <p:extLst>
      <p:ext uri="{BB962C8B-B14F-4D97-AF65-F5344CB8AC3E}">
        <p14:creationId xmlns:p14="http://schemas.microsoft.com/office/powerpoint/2010/main" val="5780209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95536" y="1700808"/>
            <a:ext cx="8229600" cy="3273227"/>
          </a:xfrm>
        </p:spPr>
        <p:txBody>
          <a:bodyPr>
            <a:normAutofit fontScale="92500" lnSpcReduction="10000"/>
          </a:bodyPr>
          <a:lstStyle/>
          <a:p>
            <a:pPr algn="just"/>
            <a:r>
              <a:rPr lang="pt-BR" dirty="0"/>
              <a:t>Como regra geral, os </a:t>
            </a:r>
            <a:r>
              <a:rPr lang="pt-BR" dirty="0" err="1"/>
              <a:t>aerogeradores</a:t>
            </a:r>
            <a:r>
              <a:rPr lang="pt-BR" dirty="0"/>
              <a:t> situados em parques eólicos são espaçados a uma distância entre 5 e 9 diâmetros de rotor na direção predominante do vento. Já na direção perpendicular ao vento predominante, os </a:t>
            </a:r>
            <a:r>
              <a:rPr lang="pt-BR" dirty="0" err="1"/>
              <a:t>aerogeradores</a:t>
            </a:r>
            <a:r>
              <a:rPr lang="pt-BR" dirty="0"/>
              <a:t> são espaçados entre 3 e 5 diâmetros de distância. </a:t>
            </a:r>
          </a:p>
        </p:txBody>
      </p:sp>
    </p:spTree>
    <p:extLst>
      <p:ext uri="{BB962C8B-B14F-4D97-AF65-F5344CB8AC3E}">
        <p14:creationId xmlns:p14="http://schemas.microsoft.com/office/powerpoint/2010/main" val="15568890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619672" y="1700808"/>
            <a:ext cx="5616624" cy="4676137"/>
          </a:xfrm>
          <a:prstGeom prst="rect">
            <a:avLst/>
          </a:prstGeom>
        </p:spPr>
      </p:pic>
    </p:spTree>
    <p:extLst>
      <p:ext uri="{BB962C8B-B14F-4D97-AF65-F5344CB8AC3E}">
        <p14:creationId xmlns:p14="http://schemas.microsoft.com/office/powerpoint/2010/main" val="4041764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95536" y="1844824"/>
            <a:ext cx="8229600" cy="3273227"/>
          </a:xfrm>
        </p:spPr>
        <p:txBody>
          <a:bodyPr>
            <a:normAutofit fontScale="85000" lnSpcReduction="10000"/>
          </a:bodyPr>
          <a:lstStyle/>
          <a:p>
            <a:pPr algn="just"/>
            <a:r>
              <a:rPr lang="pt-BR" dirty="0"/>
              <a:t>É prática comum na análise de parques eólicos, o cálculo da eficiência do parque, que definida como a razão entre a geração de energia do parque e a soma da geração de energia de todos os </a:t>
            </a:r>
            <a:r>
              <a:rPr lang="pt-BR" dirty="0" err="1"/>
              <a:t>aerogeradores</a:t>
            </a:r>
            <a:r>
              <a:rPr lang="pt-BR" dirty="0"/>
              <a:t>, individualmente, se estivessem posicionados em um fluxo livre. Nos dias atuais, essa eficiência apresenta sempre valores acima de 90% e pode variar de 93 a 96%. </a:t>
            </a:r>
          </a:p>
        </p:txBody>
      </p:sp>
    </p:spTree>
    <p:extLst>
      <p:ext uri="{BB962C8B-B14F-4D97-AF65-F5344CB8AC3E}">
        <p14:creationId xmlns:p14="http://schemas.microsoft.com/office/powerpoint/2010/main" val="27590620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Considerações ambientais e gerais </a:t>
            </a:r>
            <a:endParaRPr lang="pt-BR" dirty="0"/>
          </a:p>
        </p:txBody>
      </p:sp>
      <p:sp>
        <p:nvSpPr>
          <p:cNvPr id="6" name="Espaço Reservado para Texto 5"/>
          <p:cNvSpPr>
            <a:spLocks noGrp="1"/>
          </p:cNvSpPr>
          <p:nvPr>
            <p:ph type="body" idx="1"/>
          </p:nvPr>
        </p:nvSpPr>
        <p:spPr/>
        <p:txBody>
          <a:bodyPr/>
          <a:lstStyle/>
          <a:p>
            <a:r>
              <a:rPr lang="pt-BR" dirty="0" smtClean="0"/>
              <a:t>UNIDADE 5</a:t>
            </a:r>
            <a:endParaRPr lang="pt-BR" dirty="0"/>
          </a:p>
        </p:txBody>
      </p:sp>
    </p:spTree>
    <p:extLst>
      <p:ext uri="{BB962C8B-B14F-4D97-AF65-F5344CB8AC3E}">
        <p14:creationId xmlns:p14="http://schemas.microsoft.com/office/powerpoint/2010/main" val="3069738587"/>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493912"/>
            <a:ext cx="9036496" cy="1143000"/>
          </a:xfrm>
        </p:spPr>
        <p:txBody>
          <a:bodyPr>
            <a:normAutofit fontScale="90000"/>
          </a:bodyPr>
          <a:lstStyle/>
          <a:p>
            <a:r>
              <a:rPr lang="pt-BR" dirty="0" smtClean="0"/>
              <a:t>Impactos ambientais da energia eólica </a:t>
            </a:r>
            <a:endParaRPr lang="pt-BR" dirty="0"/>
          </a:p>
        </p:txBody>
      </p:sp>
      <p:sp>
        <p:nvSpPr>
          <p:cNvPr id="3" name="Espaço Reservado para Conteúdo 2"/>
          <p:cNvSpPr>
            <a:spLocks noGrp="1"/>
          </p:cNvSpPr>
          <p:nvPr>
            <p:ph idx="1"/>
          </p:nvPr>
        </p:nvSpPr>
        <p:spPr/>
        <p:txBody>
          <a:bodyPr/>
          <a:lstStyle/>
          <a:p>
            <a:endParaRPr lang="pt-BR" dirty="0"/>
          </a:p>
        </p:txBody>
      </p:sp>
    </p:spTree>
    <p:extLst>
      <p:ext uri="{BB962C8B-B14F-4D97-AF65-F5344CB8AC3E}">
        <p14:creationId xmlns:p14="http://schemas.microsoft.com/office/powerpoint/2010/main" val="104255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Grp="1" noChangeAspect="1" noChangeArrowheads="1"/>
          </p:cNvPicPr>
          <p:nvPr>
            <p:ph idx="1"/>
          </p:nvPr>
        </p:nvPicPr>
        <p:blipFill>
          <a:blip r:embed="rId2" cstate="print"/>
          <a:srcRect/>
          <a:stretch>
            <a:fillRect/>
          </a:stretch>
        </p:blipFill>
        <p:spPr bwMode="auto">
          <a:xfrm>
            <a:off x="159167" y="1694099"/>
            <a:ext cx="2587232" cy="2377456"/>
          </a:xfrm>
          <a:prstGeom prst="rect">
            <a:avLst/>
          </a:prstGeom>
          <a:noFill/>
          <a:ln w="9525">
            <a:noFill/>
            <a:miter lim="800000"/>
            <a:headEnd/>
            <a:tailEnd/>
          </a:ln>
        </p:spPr>
      </p:pic>
      <p:pic>
        <p:nvPicPr>
          <p:cNvPr id="45059" name="Picture 3"/>
          <p:cNvPicPr>
            <a:picLocks noChangeAspect="1" noChangeArrowheads="1"/>
          </p:cNvPicPr>
          <p:nvPr/>
        </p:nvPicPr>
        <p:blipFill>
          <a:blip r:embed="rId3" cstate="print"/>
          <a:srcRect/>
          <a:stretch>
            <a:fillRect/>
          </a:stretch>
        </p:blipFill>
        <p:spPr bwMode="auto">
          <a:xfrm>
            <a:off x="3391433" y="3212976"/>
            <a:ext cx="2400267" cy="2880320"/>
          </a:xfrm>
          <a:prstGeom prst="rect">
            <a:avLst/>
          </a:prstGeom>
          <a:noFill/>
          <a:ln w="9525">
            <a:noFill/>
            <a:miter lim="800000"/>
            <a:headEnd/>
            <a:tailEnd/>
          </a:ln>
        </p:spPr>
      </p:pic>
      <p:pic>
        <p:nvPicPr>
          <p:cNvPr id="45060" name="Picture 4"/>
          <p:cNvPicPr>
            <a:picLocks noChangeAspect="1" noChangeArrowheads="1"/>
          </p:cNvPicPr>
          <p:nvPr/>
        </p:nvPicPr>
        <p:blipFill>
          <a:blip r:embed="rId4" cstate="print"/>
          <a:srcRect/>
          <a:stretch>
            <a:fillRect/>
          </a:stretch>
        </p:blipFill>
        <p:spPr bwMode="auto">
          <a:xfrm>
            <a:off x="6516216" y="1458040"/>
            <a:ext cx="2238420" cy="2304256"/>
          </a:xfrm>
          <a:prstGeom prst="rect">
            <a:avLst/>
          </a:prstGeom>
          <a:noFill/>
          <a:ln w="9525">
            <a:noFill/>
            <a:miter lim="800000"/>
            <a:headEnd/>
            <a:tailEnd/>
          </a:ln>
        </p:spPr>
      </p:pic>
      <p:sp>
        <p:nvSpPr>
          <p:cNvPr id="7" name="Retângulo 6"/>
          <p:cNvSpPr/>
          <p:nvPr/>
        </p:nvSpPr>
        <p:spPr>
          <a:xfrm>
            <a:off x="159167" y="4585660"/>
            <a:ext cx="3168352" cy="1569660"/>
          </a:xfrm>
          <a:prstGeom prst="rect">
            <a:avLst/>
          </a:prstGeom>
        </p:spPr>
        <p:txBody>
          <a:bodyPr wrap="square">
            <a:spAutoFit/>
          </a:bodyPr>
          <a:lstStyle/>
          <a:p>
            <a:pPr algn="just"/>
            <a:r>
              <a:rPr lang="pt-BR" sz="1600" dirty="0">
                <a:solidFill>
                  <a:srgbClr val="2F2B20"/>
                </a:solidFill>
              </a:rPr>
              <a:t>As primeiras máquinas eólicas datam do século VI </a:t>
            </a:r>
            <a:r>
              <a:rPr lang="pt-BR" sz="1600" dirty="0" err="1">
                <a:solidFill>
                  <a:srgbClr val="2F2B20"/>
                </a:solidFill>
              </a:rPr>
              <a:t>d.c.</a:t>
            </a:r>
            <a:r>
              <a:rPr lang="pt-BR" sz="1600" dirty="0">
                <a:solidFill>
                  <a:srgbClr val="2F2B20"/>
                </a:solidFill>
              </a:rPr>
              <a:t>. Eram de eixo vertical (Fig.  1) e se as utilizava para moer grãos e bombear água na região de </a:t>
            </a:r>
            <a:r>
              <a:rPr lang="pt-BR" sz="1600" dirty="0" err="1">
                <a:solidFill>
                  <a:srgbClr val="2F2B20"/>
                </a:solidFill>
              </a:rPr>
              <a:t>Sijistán</a:t>
            </a:r>
            <a:r>
              <a:rPr lang="pt-BR" sz="1600" dirty="0">
                <a:solidFill>
                  <a:srgbClr val="2F2B20"/>
                </a:solidFill>
              </a:rPr>
              <a:t>, entre Irã e Afeganistão.</a:t>
            </a:r>
          </a:p>
        </p:txBody>
      </p:sp>
      <p:sp>
        <p:nvSpPr>
          <p:cNvPr id="8" name="CaixaDeTexto 7"/>
          <p:cNvSpPr txBox="1"/>
          <p:nvPr/>
        </p:nvSpPr>
        <p:spPr>
          <a:xfrm>
            <a:off x="1403648" y="3933056"/>
            <a:ext cx="1080120" cy="276999"/>
          </a:xfrm>
          <a:prstGeom prst="rect">
            <a:avLst/>
          </a:prstGeom>
          <a:noFill/>
        </p:spPr>
        <p:txBody>
          <a:bodyPr wrap="square" rtlCol="0">
            <a:spAutoFit/>
          </a:bodyPr>
          <a:lstStyle/>
          <a:p>
            <a:r>
              <a:rPr lang="pt-BR" sz="1200" dirty="0">
                <a:solidFill>
                  <a:srgbClr val="2F2B20"/>
                </a:solidFill>
              </a:rPr>
              <a:t>Figura 1</a:t>
            </a:r>
          </a:p>
        </p:txBody>
      </p:sp>
      <p:sp>
        <p:nvSpPr>
          <p:cNvPr id="9" name="Retângulo 8"/>
          <p:cNvSpPr/>
          <p:nvPr/>
        </p:nvSpPr>
        <p:spPr>
          <a:xfrm>
            <a:off x="4251537" y="6202729"/>
            <a:ext cx="680058" cy="276999"/>
          </a:xfrm>
          <a:prstGeom prst="rect">
            <a:avLst/>
          </a:prstGeom>
        </p:spPr>
        <p:txBody>
          <a:bodyPr wrap="none">
            <a:spAutoFit/>
          </a:bodyPr>
          <a:lstStyle/>
          <a:p>
            <a:r>
              <a:rPr lang="pt-BR" sz="1200" dirty="0">
                <a:solidFill>
                  <a:srgbClr val="2F2B20"/>
                </a:solidFill>
              </a:rPr>
              <a:t>Figura 2</a:t>
            </a:r>
          </a:p>
        </p:txBody>
      </p:sp>
      <p:sp>
        <p:nvSpPr>
          <p:cNvPr id="10" name="Retângulo 9"/>
          <p:cNvSpPr/>
          <p:nvPr/>
        </p:nvSpPr>
        <p:spPr>
          <a:xfrm>
            <a:off x="7364854" y="3656057"/>
            <a:ext cx="680058" cy="276999"/>
          </a:xfrm>
          <a:prstGeom prst="rect">
            <a:avLst/>
          </a:prstGeom>
        </p:spPr>
        <p:txBody>
          <a:bodyPr wrap="none">
            <a:spAutoFit/>
          </a:bodyPr>
          <a:lstStyle/>
          <a:p>
            <a:r>
              <a:rPr lang="pt-BR" sz="1200" dirty="0">
                <a:solidFill>
                  <a:srgbClr val="2F2B20"/>
                </a:solidFill>
              </a:rPr>
              <a:t>Figura 3</a:t>
            </a:r>
          </a:p>
        </p:txBody>
      </p:sp>
      <p:sp>
        <p:nvSpPr>
          <p:cNvPr id="11" name="Retângulo 10"/>
          <p:cNvSpPr/>
          <p:nvPr/>
        </p:nvSpPr>
        <p:spPr>
          <a:xfrm>
            <a:off x="2985606" y="1561873"/>
            <a:ext cx="3168352" cy="1569660"/>
          </a:xfrm>
          <a:prstGeom prst="rect">
            <a:avLst/>
          </a:prstGeom>
        </p:spPr>
        <p:txBody>
          <a:bodyPr wrap="square">
            <a:spAutoFit/>
          </a:bodyPr>
          <a:lstStyle/>
          <a:p>
            <a:pPr algn="just"/>
            <a:r>
              <a:rPr lang="pt-BR" sz="1600" dirty="0">
                <a:solidFill>
                  <a:srgbClr val="2F2B20"/>
                </a:solidFill>
              </a:rPr>
              <a:t>Nas ilhas gregas do Mediterrâneo, desenvolveram-se moinhos de vento de eixo horizontal </a:t>
            </a:r>
            <a:r>
              <a:rPr lang="pt-BR" sz="1600" dirty="0" smtClean="0">
                <a:solidFill>
                  <a:srgbClr val="2F2B20"/>
                </a:solidFill>
              </a:rPr>
              <a:t>(Fig</a:t>
            </a:r>
            <a:r>
              <a:rPr lang="pt-BR" sz="1600" dirty="0">
                <a:solidFill>
                  <a:srgbClr val="2F2B20"/>
                </a:solidFill>
              </a:rPr>
              <a:t>. 2) cuja principal característica foi a utilização de velas triangulares a modo de pás.</a:t>
            </a:r>
          </a:p>
        </p:txBody>
      </p:sp>
      <p:sp>
        <p:nvSpPr>
          <p:cNvPr id="12" name="Retângulo 11"/>
          <p:cNvSpPr/>
          <p:nvPr/>
        </p:nvSpPr>
        <p:spPr>
          <a:xfrm>
            <a:off x="6139345" y="3933056"/>
            <a:ext cx="2843808" cy="2554545"/>
          </a:xfrm>
          <a:prstGeom prst="rect">
            <a:avLst/>
          </a:prstGeom>
        </p:spPr>
        <p:txBody>
          <a:bodyPr wrap="square">
            <a:spAutoFit/>
          </a:bodyPr>
          <a:lstStyle/>
          <a:p>
            <a:pPr algn="just"/>
            <a:r>
              <a:rPr lang="pt-BR" sz="1600" dirty="0">
                <a:solidFill>
                  <a:srgbClr val="2F2B20"/>
                </a:solidFill>
              </a:rPr>
              <a:t>Os primeiros moinhos de vento europeus apareceram no século XIII. Estes moinhos eram utilizados para moer grãos e bombear água.   O moinho de vento holandês do século XV tinha um corpo fixo e um casquilho rotativo com um cata-vento que apontava as pás ao vento (fig. 3)</a:t>
            </a:r>
          </a:p>
        </p:txBody>
      </p:sp>
    </p:spTree>
    <p:extLst>
      <p:ext uri="{BB962C8B-B14F-4D97-AF65-F5344CB8AC3E}">
        <p14:creationId xmlns:p14="http://schemas.microsoft.com/office/powerpoint/2010/main" val="568656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sz="half" idx="1"/>
          </p:nvPr>
        </p:nvSpPr>
        <p:spPr>
          <a:xfrm>
            <a:off x="251520" y="1700808"/>
            <a:ext cx="3960440" cy="4824536"/>
          </a:xfrm>
        </p:spPr>
        <p:txBody>
          <a:bodyPr>
            <a:normAutofit fontScale="92500" lnSpcReduction="10000"/>
          </a:bodyPr>
          <a:lstStyle/>
          <a:p>
            <a:pPr algn="just"/>
            <a:r>
              <a:rPr lang="pt-BR" dirty="0" smtClean="0"/>
              <a:t>Ao final do </a:t>
            </a:r>
            <a:r>
              <a:rPr lang="pt-BR" b="1" dirty="0" smtClean="0"/>
              <a:t>século XIX </a:t>
            </a:r>
            <a:r>
              <a:rPr lang="pt-BR" dirty="0" smtClean="0"/>
              <a:t>passou a ser usada também na geração de eletricidade, e, na atualidade, é a fonte que mais vem se expandindo no mercado de energia, em função dos </a:t>
            </a:r>
            <a:r>
              <a:rPr lang="pt-BR" b="1" dirty="0" smtClean="0"/>
              <a:t>avanços tecnológicos</a:t>
            </a:r>
            <a:r>
              <a:rPr lang="pt-BR" dirty="0" smtClean="0"/>
              <a:t>, </a:t>
            </a:r>
            <a:r>
              <a:rPr lang="pt-BR" b="1" dirty="0" smtClean="0"/>
              <a:t>redução de custos </a:t>
            </a:r>
            <a:r>
              <a:rPr lang="pt-BR" dirty="0" smtClean="0"/>
              <a:t>e </a:t>
            </a:r>
            <a:r>
              <a:rPr lang="pt-BR" b="1" dirty="0" smtClean="0"/>
              <a:t>preocupações ambientais.</a:t>
            </a:r>
            <a:r>
              <a:rPr lang="pt-BR" dirty="0" smtClean="0"/>
              <a:t> </a:t>
            </a:r>
            <a:endParaRPr lang="pt-BR" dirty="0"/>
          </a:p>
        </p:txBody>
      </p:sp>
      <p:pic>
        <p:nvPicPr>
          <p:cNvPr id="5" name="Espaço Reservado para Conteúdo 5" descr="2053655276_fb18df4fac.jpg"/>
          <p:cNvPicPr>
            <a:picLocks noGrp="1" noChangeAspect="1"/>
          </p:cNvPicPr>
          <p:nvPr>
            <p:ph idx="1"/>
          </p:nvPr>
        </p:nvPicPr>
        <p:blipFill>
          <a:blip r:embed="rId2" cstate="print"/>
          <a:stretch>
            <a:fillRect/>
          </a:stretch>
        </p:blipFill>
        <p:spPr>
          <a:xfrm>
            <a:off x="4291553" y="1700808"/>
            <a:ext cx="4655086" cy="4680520"/>
          </a:xfrm>
        </p:spPr>
      </p:pic>
    </p:spTree>
    <p:extLst>
      <p:ext uri="{BB962C8B-B14F-4D97-AF65-F5344CB8AC3E}">
        <p14:creationId xmlns:p14="http://schemas.microsoft.com/office/powerpoint/2010/main" val="3876693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528" y="1412973"/>
            <a:ext cx="8136904" cy="1007915"/>
          </a:xfrm>
        </p:spPr>
        <p:txBody>
          <a:bodyPr/>
          <a:lstStyle/>
          <a:p>
            <a:r>
              <a:rPr lang="pt-BR" dirty="0" smtClean="0"/>
              <a:t>Histórico das turbinas eólicas</a:t>
            </a:r>
            <a:endParaRPr lang="pt-BR" dirty="0"/>
          </a:p>
        </p:txBody>
      </p:sp>
      <p:sp>
        <p:nvSpPr>
          <p:cNvPr id="5" name="Espaço Reservado para Conteúdo 4"/>
          <p:cNvSpPr>
            <a:spLocks noGrp="1"/>
          </p:cNvSpPr>
          <p:nvPr>
            <p:ph idx="1"/>
          </p:nvPr>
        </p:nvSpPr>
        <p:spPr>
          <a:xfrm>
            <a:off x="323528" y="2276872"/>
            <a:ext cx="8712968" cy="4248472"/>
          </a:xfrm>
        </p:spPr>
        <p:txBody>
          <a:bodyPr>
            <a:normAutofit fontScale="62500" lnSpcReduction="20000"/>
          </a:bodyPr>
          <a:lstStyle/>
          <a:p>
            <a:pPr algn="just"/>
            <a:r>
              <a:rPr lang="pt-BR" sz="3400" dirty="0" smtClean="0"/>
              <a:t>1881, Dinamarca. </a:t>
            </a:r>
            <a:r>
              <a:rPr lang="pt-BR" sz="3400" dirty="0" err="1" smtClean="0"/>
              <a:t>Poul</a:t>
            </a:r>
            <a:r>
              <a:rPr lang="pt-BR" sz="3400" dirty="0" smtClean="0"/>
              <a:t> La </a:t>
            </a:r>
            <a:r>
              <a:rPr lang="pt-BR" sz="3400" dirty="0" err="1" smtClean="0"/>
              <a:t>Cour</a:t>
            </a:r>
            <a:r>
              <a:rPr lang="pt-BR" sz="3400" dirty="0" smtClean="0"/>
              <a:t> construiu um protótipo de turbina eólica acoplada a um gerador CC cuja energia gerada era utilizada na eletrólise e no armazenamento do gás hidrogênio utilizado em lâmpadas.</a:t>
            </a:r>
          </a:p>
          <a:p>
            <a:pPr algn="just"/>
            <a:r>
              <a:rPr lang="pt-BR" sz="3400" dirty="0" smtClean="0"/>
              <a:t>Alemanha, antes da 1ª Guerra iniciou-se a fabricação de turbinas eólicas, modelos adaptados de cata-ventos americanos.</a:t>
            </a:r>
          </a:p>
          <a:p>
            <a:pPr algn="just"/>
            <a:r>
              <a:rPr lang="pt-BR" sz="3400" dirty="0" smtClean="0"/>
              <a:t>1920 Albert </a:t>
            </a:r>
            <a:r>
              <a:rPr lang="pt-BR" sz="3400" dirty="0" err="1" smtClean="0"/>
              <a:t>Betz</a:t>
            </a:r>
            <a:r>
              <a:rPr lang="pt-BR" sz="3400" dirty="0" smtClean="0"/>
              <a:t> provou que a máxima eficiência obtida é de 59,3%</a:t>
            </a:r>
          </a:p>
          <a:p>
            <a:pPr algn="just"/>
            <a:r>
              <a:rPr lang="pt-BR" sz="3400" dirty="0" smtClean="0"/>
              <a:t>1920, EUA. </a:t>
            </a:r>
            <a:r>
              <a:rPr lang="pt-BR" sz="3400" dirty="0" err="1" smtClean="0"/>
              <a:t>Aerogerador</a:t>
            </a:r>
            <a:r>
              <a:rPr lang="pt-BR" sz="3400" dirty="0" smtClean="0"/>
              <a:t> </a:t>
            </a:r>
            <a:r>
              <a:rPr lang="pt-BR" sz="3400" dirty="0" err="1" smtClean="0"/>
              <a:t>Jacobs</a:t>
            </a:r>
            <a:r>
              <a:rPr lang="pt-BR" sz="3400" dirty="0" smtClean="0"/>
              <a:t> de 3 pás tipo hélice de madeira e diâmetro de 4 metros. Sucesso de vendas de 1920-1960.</a:t>
            </a:r>
          </a:p>
          <a:p>
            <a:pPr algn="just"/>
            <a:r>
              <a:rPr lang="pt-BR" sz="3400" dirty="0" smtClean="0"/>
              <a:t>1931, Rússia. </a:t>
            </a:r>
            <a:r>
              <a:rPr lang="pt-BR" sz="3400" dirty="0" err="1" smtClean="0"/>
              <a:t>Aerogerador</a:t>
            </a:r>
            <a:r>
              <a:rPr lang="pt-BR" sz="3400" dirty="0" smtClean="0"/>
              <a:t> </a:t>
            </a:r>
            <a:r>
              <a:rPr lang="pt-BR" sz="3400" dirty="0" err="1" smtClean="0"/>
              <a:t>Balaklava</a:t>
            </a:r>
            <a:r>
              <a:rPr lang="pt-BR" sz="3400" dirty="0"/>
              <a:t> </a:t>
            </a:r>
            <a:r>
              <a:rPr lang="pt-BR" sz="3400" dirty="0" smtClean="0"/>
              <a:t>de 3 pás de 30 m de diâmetro, 100kW de potência.</a:t>
            </a:r>
          </a:p>
          <a:p>
            <a:endParaRPr lang="pt-BR" dirty="0"/>
          </a:p>
        </p:txBody>
      </p:sp>
    </p:spTree>
    <p:extLst>
      <p:ext uri="{BB962C8B-B14F-4D97-AF65-F5344CB8AC3E}">
        <p14:creationId xmlns:p14="http://schemas.microsoft.com/office/powerpoint/2010/main" val="131330284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ala de Cinza">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egoe ui">
      <a:majorFont>
        <a:latin typeface="Segoe UI"/>
        <a:ea typeface=""/>
        <a:cs typeface=""/>
      </a:majorFont>
      <a:minorFont>
        <a:latin typeface="Segoe UI"/>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2437</Words>
  <Application>Microsoft Office PowerPoint</Application>
  <PresentationFormat>Apresentação na tela (4:3)</PresentationFormat>
  <Paragraphs>226</Paragraphs>
  <Slides>68</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68</vt:i4>
      </vt:variant>
    </vt:vector>
  </HeadingPairs>
  <TitlesOfParts>
    <vt:vector size="75" baseType="lpstr">
      <vt:lpstr>Arial</vt:lpstr>
      <vt:lpstr>Arial</vt:lpstr>
      <vt:lpstr>Calibri</vt:lpstr>
      <vt:lpstr>Georgia</vt:lpstr>
      <vt:lpstr>Segoe UI</vt:lpstr>
      <vt:lpstr>Symbol</vt:lpstr>
      <vt:lpstr>Tema do Office</vt:lpstr>
      <vt:lpstr>Apresentação do PowerPoint</vt:lpstr>
      <vt:lpstr>MINI-CURSO: ENERGIA EÓLICA</vt:lpstr>
      <vt:lpstr>SUMÁRIO</vt:lpstr>
      <vt:lpstr>A ENERGIA EÓLICA NO MUNDO E NO BRASIL</vt:lpstr>
      <vt:lpstr>1- INTRODUÇÃO</vt:lpstr>
      <vt:lpstr>1.1- Histórico</vt:lpstr>
      <vt:lpstr>Apresentação do PowerPoint</vt:lpstr>
      <vt:lpstr>Apresentação do PowerPoint</vt:lpstr>
      <vt:lpstr>Histórico das turbinas eólicas</vt:lpstr>
      <vt:lpstr>Apresentação do PowerPoint</vt:lpstr>
      <vt:lpstr>Apresentação do PowerPoint</vt:lpstr>
      <vt:lpstr>TIPOS DE TURBINAS HORIZONTAIS </vt:lpstr>
      <vt:lpstr>PRINCIPAIS MARCOS DO DESENVOLVIMENTO DA ENERGIA EÓLICA NO SÉCULO XX</vt:lpstr>
      <vt:lpstr>A EVOLUÇÃO COMERCIAL DE AEROGERADORES DE GRANDE PORTE</vt:lpstr>
      <vt:lpstr>Evolução do crescimento mundial da capacidade instalada de Energia Eólica</vt:lpstr>
      <vt:lpstr>Apresentação do PowerPoint</vt:lpstr>
      <vt:lpstr>Panorama brasileiro</vt:lpstr>
      <vt:lpstr>Panorama Brasileiro</vt:lpstr>
      <vt:lpstr>Apresentação do PowerPoint</vt:lpstr>
      <vt:lpstr>Apresentação do PowerPoint</vt:lpstr>
      <vt:lpstr>Apresentação do PowerPoint</vt:lpstr>
      <vt:lpstr>Apresentação do PowerPoint</vt:lpstr>
      <vt:lpstr>FORMAÇÃO DOS VENTOS</vt:lpstr>
      <vt:lpstr>Mecanismo de formação dos ventos</vt:lpstr>
      <vt:lpstr>Forças atuantes na atmosfera</vt:lpstr>
      <vt:lpstr>Estrutura vertical da atmosfera</vt:lpstr>
      <vt:lpstr>Apresentação do PowerPoint</vt:lpstr>
      <vt:lpstr>Fatores que influenciam a velocidade dos ventos</vt:lpstr>
      <vt:lpstr>Apresentação do PowerPoint</vt:lpstr>
      <vt:lpstr>Apresentação do PowerPoint</vt:lpstr>
      <vt:lpstr>POTENCIAL EÓLICO</vt:lpstr>
      <vt:lpstr>INTRODUÇÃO</vt:lpstr>
      <vt:lpstr>Medição da velocidade e direção</vt:lpstr>
      <vt:lpstr>Apresentação do PowerPoint</vt:lpstr>
      <vt:lpstr>Apresentação do PowerPoint</vt:lpstr>
      <vt:lpstr>Distribuição estatística da velocidade</vt:lpstr>
      <vt:lpstr>Apresentação do PowerPoint</vt:lpstr>
      <vt:lpstr>Apresentação do PowerPoint</vt:lpstr>
      <vt:lpstr>Distribuição de Weibull</vt:lpstr>
      <vt:lpstr>Apresentação do PowerPoint</vt:lpstr>
      <vt:lpstr>Apresentação do PowerPoint</vt:lpstr>
      <vt:lpstr>Exemplo:</vt:lpstr>
      <vt:lpstr>Apresentação do PowerPoint</vt:lpstr>
      <vt:lpstr>Distribuição das direções</vt:lpstr>
      <vt:lpstr>Perfil vertical da velocidade dos ventos</vt:lpstr>
      <vt:lpstr>Apresentação do PowerPoint</vt:lpstr>
      <vt:lpstr>Apresentação do PowerPoint</vt:lpstr>
      <vt:lpstr>CÁLCULO DA POTÊNCIA CONTIDA NO VENTO</vt:lpstr>
      <vt:lpstr>Potência eólica</vt:lpstr>
      <vt:lpstr>Limite de Betz e Coeficiente de potência (Cp)</vt:lpstr>
      <vt:lpstr>Apresentação do PowerPoint</vt:lpstr>
      <vt:lpstr>Apresentação do PowerPoint</vt:lpstr>
      <vt:lpstr>Apresentação do PowerPoint</vt:lpstr>
      <vt:lpstr>Produção de energia</vt:lpstr>
      <vt:lpstr>Apresentação do PowerPoint</vt:lpstr>
      <vt:lpstr>Aerogeradores</vt:lpstr>
      <vt:lpstr>Apresentação do PowerPoint</vt:lpstr>
      <vt:lpstr>Parques eólicos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Considerações ambientais e gerais </vt:lpstr>
      <vt:lpstr>Impactos ambientais da energia eólica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CLAUDIO RIBEIRO LUTKENHAUS</dc:creator>
  <cp:lastModifiedBy>Ax Beer Cervejaria</cp:lastModifiedBy>
  <cp:revision>5</cp:revision>
  <dcterms:created xsi:type="dcterms:W3CDTF">2018-08-29T16:30:11Z</dcterms:created>
  <dcterms:modified xsi:type="dcterms:W3CDTF">2018-10-01T10:36:16Z</dcterms:modified>
</cp:coreProperties>
</file>